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4"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7" autoAdjust="0"/>
    <p:restoredTop sz="94660"/>
  </p:normalViewPr>
  <p:slideViewPr>
    <p:cSldViewPr snapToGrid="0">
      <p:cViewPr varScale="1">
        <p:scale>
          <a:sx n="88" d="100"/>
          <a:sy n="88" d="100"/>
        </p:scale>
        <p:origin x="-235" y="-7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9/23/2018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http://www.maitreya.org/FILES/discourse/Feelgodd.html"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1EE040-69C5-4963-9710-5100E1C2ADE9}"/>
              </a:ext>
            </a:extLst>
          </p:cNvPr>
          <p:cNvSpPr>
            <a:spLocks noGrp="1"/>
          </p:cNvSpPr>
          <p:nvPr>
            <p:ph type="ctrTitle"/>
          </p:nvPr>
        </p:nvSpPr>
        <p:spPr/>
        <p:txBody>
          <a:bodyPr/>
          <a:lstStyle/>
          <a:p>
            <a:r>
              <a:rPr lang="en-US"/>
              <a:t>The </a:t>
            </a:r>
            <a:r>
              <a:rPr lang="en-US" smtClean="0"/>
              <a:t>Law </a:t>
            </a:r>
            <a:r>
              <a:rPr lang="en-US" dirty="0"/>
              <a:t>of karma</a:t>
            </a:r>
          </a:p>
        </p:txBody>
      </p:sp>
      <p:sp>
        <p:nvSpPr>
          <p:cNvPr id="3" name="Subtitle 2">
            <a:extLst>
              <a:ext uri="{FF2B5EF4-FFF2-40B4-BE49-F238E27FC236}">
                <a16:creationId xmlns="" xmlns:a16="http://schemas.microsoft.com/office/drawing/2014/main" id="{B288665F-24B2-4F52-B2E3-F0AE9141433C}"/>
              </a:ext>
            </a:extLst>
          </p:cNvPr>
          <p:cNvSpPr>
            <a:spLocks noGrp="1"/>
          </p:cNvSpPr>
          <p:nvPr>
            <p:ph type="subTitle" idx="1"/>
          </p:nvPr>
        </p:nvSpPr>
        <p:spPr/>
        <p:txBody>
          <a:bodyPr/>
          <a:lstStyle/>
          <a:p>
            <a:r>
              <a:rPr lang="en-US" dirty="0"/>
              <a:t>Feast of tabernacles 2018</a:t>
            </a:r>
          </a:p>
          <a:p>
            <a:r>
              <a:rPr lang="en-US" dirty="0"/>
              <a:t>Presentation</a:t>
            </a:r>
          </a:p>
        </p:txBody>
      </p:sp>
    </p:spTree>
    <p:extLst>
      <p:ext uri="{BB962C8B-B14F-4D97-AF65-F5344CB8AC3E}">
        <p14:creationId xmlns:p14="http://schemas.microsoft.com/office/powerpoint/2010/main" val="29551622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E0B842C-3440-4858-B96E-05A5D5B8C58C}"/>
              </a:ext>
            </a:extLst>
          </p:cNvPr>
          <p:cNvSpPr>
            <a:spLocks noGrp="1"/>
          </p:cNvSpPr>
          <p:nvPr>
            <p:ph type="title"/>
          </p:nvPr>
        </p:nvSpPr>
        <p:spPr/>
        <p:txBody>
          <a:bodyPr/>
          <a:lstStyle/>
          <a:p>
            <a:pPr algn="ctr"/>
            <a:r>
              <a:rPr lang="en-US" dirty="0"/>
              <a:t>So, What is this subconscious mind?</a:t>
            </a:r>
          </a:p>
        </p:txBody>
      </p:sp>
      <p:sp>
        <p:nvSpPr>
          <p:cNvPr id="3" name="TextBox 2">
            <a:extLst>
              <a:ext uri="{FF2B5EF4-FFF2-40B4-BE49-F238E27FC236}">
                <a16:creationId xmlns="" xmlns:a16="http://schemas.microsoft.com/office/drawing/2014/main" id="{B097610B-C365-4AC8-8FA5-A5BACC3BC764}"/>
              </a:ext>
            </a:extLst>
          </p:cNvPr>
          <p:cNvSpPr txBox="1"/>
          <p:nvPr/>
        </p:nvSpPr>
        <p:spPr>
          <a:xfrm>
            <a:off x="685801" y="1939158"/>
            <a:ext cx="9112469" cy="923330"/>
          </a:xfrm>
          <a:prstGeom prst="rect">
            <a:avLst/>
          </a:prstGeom>
          <a:noFill/>
        </p:spPr>
        <p:txBody>
          <a:bodyPr wrap="square" rtlCol="0">
            <a:spAutoFit/>
          </a:bodyPr>
          <a:lstStyle/>
          <a:p>
            <a:r>
              <a:rPr lang="en-US" dirty="0"/>
              <a:t>The subconscious mind is where our deep desires and personal will reside.  These desires and will are created by our past and present experiences and lives.  Therefore, we can say the subconscious mind is where our karmas reside!</a:t>
            </a:r>
          </a:p>
        </p:txBody>
      </p:sp>
      <p:sp>
        <p:nvSpPr>
          <p:cNvPr id="4" name="TextBox 3">
            <a:extLst>
              <a:ext uri="{FF2B5EF4-FFF2-40B4-BE49-F238E27FC236}">
                <a16:creationId xmlns="" xmlns:a16="http://schemas.microsoft.com/office/drawing/2014/main" id="{626261AB-BBE0-4D04-846A-1FF80F90C248}"/>
              </a:ext>
            </a:extLst>
          </p:cNvPr>
          <p:cNvSpPr txBox="1"/>
          <p:nvPr/>
        </p:nvSpPr>
        <p:spPr>
          <a:xfrm>
            <a:off x="685800" y="3218793"/>
            <a:ext cx="9309537" cy="1200329"/>
          </a:xfrm>
          <a:prstGeom prst="rect">
            <a:avLst/>
          </a:prstGeom>
          <a:noFill/>
        </p:spPr>
        <p:txBody>
          <a:bodyPr wrap="square" rtlCol="0">
            <a:spAutoFit/>
          </a:bodyPr>
          <a:lstStyle/>
          <a:p>
            <a:r>
              <a:rPr lang="en-US" dirty="0"/>
              <a:t>Because of these past and present karmas, this part of the mind is programmed to unconsciously guide us, advise us, protect us, make us succeed or fail, etc., in our personal lives.  It is the part which makes us do things which we later might regret.  The subconscious mind is a barrier between us and the Universal Mind (Unconscious Mind).</a:t>
            </a:r>
          </a:p>
        </p:txBody>
      </p:sp>
      <p:sp>
        <p:nvSpPr>
          <p:cNvPr id="5" name="TextBox 4">
            <a:extLst>
              <a:ext uri="{FF2B5EF4-FFF2-40B4-BE49-F238E27FC236}">
                <a16:creationId xmlns="" xmlns:a16="http://schemas.microsoft.com/office/drawing/2014/main" id="{9E36D070-C856-439A-AF77-4C249ACBBB02}"/>
              </a:ext>
            </a:extLst>
          </p:cNvPr>
          <p:cNvSpPr txBox="1"/>
          <p:nvPr/>
        </p:nvSpPr>
        <p:spPr>
          <a:xfrm>
            <a:off x="727841" y="4677103"/>
            <a:ext cx="10131425" cy="923330"/>
          </a:xfrm>
          <a:prstGeom prst="rect">
            <a:avLst/>
          </a:prstGeom>
          <a:noFill/>
        </p:spPr>
        <p:txBody>
          <a:bodyPr wrap="square" rtlCol="0">
            <a:spAutoFit/>
          </a:bodyPr>
          <a:lstStyle/>
          <a:p>
            <a:r>
              <a:rPr lang="en-US"/>
              <a:t>The subconscious mind is a program. It's a karmic program that has been put in our spirit. And because of this karmic presence, this subconscious presence, we react in different situations. We react in every situation according to that program because of our past experiences.</a:t>
            </a:r>
            <a:endParaRPr lang="en-US" dirty="0"/>
          </a:p>
        </p:txBody>
      </p:sp>
    </p:spTree>
    <p:extLst>
      <p:ext uri="{BB962C8B-B14F-4D97-AF65-F5344CB8AC3E}">
        <p14:creationId xmlns:p14="http://schemas.microsoft.com/office/powerpoint/2010/main" val="275155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wipe(down)">
                                      <p:cBhvr>
                                        <p:cTn id="43" dur="580">
                                          <p:stCondLst>
                                            <p:cond delay="0"/>
                                          </p:stCondLst>
                                        </p:cTn>
                                        <p:tgtEl>
                                          <p:spTgt spid="5"/>
                                        </p:tgtEl>
                                      </p:cBhvr>
                                    </p:animEffect>
                                    <p:anim calcmode="lin" valueType="num">
                                      <p:cBhvr>
                                        <p:cTn id="4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9" dur="26">
                                          <p:stCondLst>
                                            <p:cond delay="650"/>
                                          </p:stCondLst>
                                        </p:cTn>
                                        <p:tgtEl>
                                          <p:spTgt spid="5"/>
                                        </p:tgtEl>
                                      </p:cBhvr>
                                      <p:to x="100000" y="60000"/>
                                    </p:animScale>
                                    <p:animScale>
                                      <p:cBhvr>
                                        <p:cTn id="50" dur="166" decel="50000">
                                          <p:stCondLst>
                                            <p:cond delay="676"/>
                                          </p:stCondLst>
                                        </p:cTn>
                                        <p:tgtEl>
                                          <p:spTgt spid="5"/>
                                        </p:tgtEl>
                                      </p:cBhvr>
                                      <p:to x="100000" y="100000"/>
                                    </p:animScale>
                                    <p:animScale>
                                      <p:cBhvr>
                                        <p:cTn id="51" dur="26">
                                          <p:stCondLst>
                                            <p:cond delay="1312"/>
                                          </p:stCondLst>
                                        </p:cTn>
                                        <p:tgtEl>
                                          <p:spTgt spid="5"/>
                                        </p:tgtEl>
                                      </p:cBhvr>
                                      <p:to x="100000" y="80000"/>
                                    </p:animScale>
                                    <p:animScale>
                                      <p:cBhvr>
                                        <p:cTn id="52" dur="166" decel="50000">
                                          <p:stCondLst>
                                            <p:cond delay="1338"/>
                                          </p:stCondLst>
                                        </p:cTn>
                                        <p:tgtEl>
                                          <p:spTgt spid="5"/>
                                        </p:tgtEl>
                                      </p:cBhvr>
                                      <p:to x="100000" y="100000"/>
                                    </p:animScale>
                                    <p:animScale>
                                      <p:cBhvr>
                                        <p:cTn id="53" dur="26">
                                          <p:stCondLst>
                                            <p:cond delay="1642"/>
                                          </p:stCondLst>
                                        </p:cTn>
                                        <p:tgtEl>
                                          <p:spTgt spid="5"/>
                                        </p:tgtEl>
                                      </p:cBhvr>
                                      <p:to x="100000" y="90000"/>
                                    </p:animScale>
                                    <p:animScale>
                                      <p:cBhvr>
                                        <p:cTn id="54" dur="166" decel="50000">
                                          <p:stCondLst>
                                            <p:cond delay="1668"/>
                                          </p:stCondLst>
                                        </p:cTn>
                                        <p:tgtEl>
                                          <p:spTgt spid="5"/>
                                        </p:tgtEl>
                                      </p:cBhvr>
                                      <p:to x="100000" y="100000"/>
                                    </p:animScale>
                                    <p:animScale>
                                      <p:cBhvr>
                                        <p:cTn id="55" dur="26">
                                          <p:stCondLst>
                                            <p:cond delay="1808"/>
                                          </p:stCondLst>
                                        </p:cTn>
                                        <p:tgtEl>
                                          <p:spTgt spid="5"/>
                                        </p:tgtEl>
                                      </p:cBhvr>
                                      <p:to x="100000" y="95000"/>
                                    </p:animScale>
                                    <p:animScale>
                                      <p:cBhvr>
                                        <p:cTn id="56"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AFE8AF2-D84F-4FED-B2BE-FDEE29A10EB7}"/>
              </a:ext>
            </a:extLst>
          </p:cNvPr>
          <p:cNvSpPr>
            <a:spLocks noGrp="1"/>
          </p:cNvSpPr>
          <p:nvPr>
            <p:ph type="title"/>
          </p:nvPr>
        </p:nvSpPr>
        <p:spPr/>
        <p:txBody>
          <a:bodyPr/>
          <a:lstStyle/>
          <a:p>
            <a:pPr algn="ctr"/>
            <a:r>
              <a:rPr lang="en-US" dirty="0"/>
              <a:t>Subconscious mind continued…</a:t>
            </a:r>
          </a:p>
        </p:txBody>
      </p:sp>
      <p:sp>
        <p:nvSpPr>
          <p:cNvPr id="3" name="TextBox 2">
            <a:extLst>
              <a:ext uri="{FF2B5EF4-FFF2-40B4-BE49-F238E27FC236}">
                <a16:creationId xmlns="" xmlns:a16="http://schemas.microsoft.com/office/drawing/2014/main" id="{AA34FE1D-DCA3-484D-872E-01B2427FC0D5}"/>
              </a:ext>
            </a:extLst>
          </p:cNvPr>
          <p:cNvSpPr txBox="1"/>
          <p:nvPr/>
        </p:nvSpPr>
        <p:spPr>
          <a:xfrm>
            <a:off x="685801" y="2065867"/>
            <a:ext cx="10499835" cy="923330"/>
          </a:xfrm>
          <a:prstGeom prst="rect">
            <a:avLst/>
          </a:prstGeom>
          <a:noFill/>
        </p:spPr>
        <p:txBody>
          <a:bodyPr wrap="square" rtlCol="0">
            <a:spAutoFit/>
          </a:bodyPr>
          <a:lstStyle/>
          <a:p>
            <a:r>
              <a:rPr lang="en-US" dirty="0"/>
              <a:t>So Our karma is the lessons we have to learn. They are there as programs so we react in such a way in every situation. Why do we react the way we do? We react because of the programs in our subconscious mind. It is in our karmic energy which makes us react the way we do.</a:t>
            </a:r>
          </a:p>
        </p:txBody>
      </p:sp>
      <p:sp>
        <p:nvSpPr>
          <p:cNvPr id="4" name="TextBox 3">
            <a:extLst>
              <a:ext uri="{FF2B5EF4-FFF2-40B4-BE49-F238E27FC236}">
                <a16:creationId xmlns="" xmlns:a16="http://schemas.microsoft.com/office/drawing/2014/main" id="{8670D13E-26E9-4CAC-B39E-1295057F3FA2}"/>
              </a:ext>
            </a:extLst>
          </p:cNvPr>
          <p:cNvSpPr txBox="1"/>
          <p:nvPr/>
        </p:nvSpPr>
        <p:spPr>
          <a:xfrm>
            <a:off x="685801" y="3316013"/>
            <a:ext cx="10386847" cy="646331"/>
          </a:xfrm>
          <a:prstGeom prst="rect">
            <a:avLst/>
          </a:prstGeom>
          <a:noFill/>
        </p:spPr>
        <p:txBody>
          <a:bodyPr wrap="square" rtlCol="0">
            <a:spAutoFit/>
          </a:bodyPr>
          <a:lstStyle/>
          <a:p>
            <a:r>
              <a:rPr lang="en-US" dirty="0"/>
              <a:t>That is why we have to learn our lessons. As long as we don't learn our lessons, this karmic energy which is related to us and is ours, is going to stay with us, and it's not going to be shaken off easily.</a:t>
            </a:r>
          </a:p>
        </p:txBody>
      </p:sp>
    </p:spTree>
    <p:extLst>
      <p:ext uri="{BB962C8B-B14F-4D97-AF65-F5344CB8AC3E}">
        <p14:creationId xmlns:p14="http://schemas.microsoft.com/office/powerpoint/2010/main" val="1320505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71874E-DB15-4C88-8EA0-9415A64A326A}"/>
              </a:ext>
            </a:extLst>
          </p:cNvPr>
          <p:cNvSpPr>
            <a:spLocks noGrp="1"/>
          </p:cNvSpPr>
          <p:nvPr>
            <p:ph type="title"/>
          </p:nvPr>
        </p:nvSpPr>
        <p:spPr/>
        <p:txBody>
          <a:bodyPr/>
          <a:lstStyle/>
          <a:p>
            <a:r>
              <a:rPr lang="en-US" dirty="0"/>
              <a:t>How do we learn our lessons?</a:t>
            </a:r>
          </a:p>
        </p:txBody>
      </p:sp>
      <p:sp>
        <p:nvSpPr>
          <p:cNvPr id="3" name="TextBox 2">
            <a:extLst>
              <a:ext uri="{FF2B5EF4-FFF2-40B4-BE49-F238E27FC236}">
                <a16:creationId xmlns="" xmlns:a16="http://schemas.microsoft.com/office/drawing/2014/main" id="{A185B4D1-5856-47A7-90E8-CE623508A637}"/>
              </a:ext>
            </a:extLst>
          </p:cNvPr>
          <p:cNvSpPr txBox="1"/>
          <p:nvPr/>
        </p:nvSpPr>
        <p:spPr>
          <a:xfrm>
            <a:off x="609600" y="1960179"/>
            <a:ext cx="10168758" cy="1200329"/>
          </a:xfrm>
          <a:prstGeom prst="rect">
            <a:avLst/>
          </a:prstGeom>
          <a:noFill/>
        </p:spPr>
        <p:txBody>
          <a:bodyPr wrap="square" rtlCol="0">
            <a:spAutoFit/>
          </a:bodyPr>
          <a:lstStyle/>
          <a:p>
            <a:r>
              <a:rPr lang="en-US" dirty="0"/>
              <a:t>The conscious mind is what we see now. The unconscious mind or Universal Mind is the mind of God. </a:t>
            </a:r>
          </a:p>
          <a:p>
            <a:r>
              <a:rPr lang="en-US" dirty="0"/>
              <a:t>We create samskaras with our bad karmas that we can only dissolve by learning our lessons that we have to learn. These lessons or karmic energies are programmed in the ethereal level in our consciousness. </a:t>
            </a:r>
          </a:p>
          <a:p>
            <a:r>
              <a:rPr lang="en-US" dirty="0"/>
              <a:t>And this subconscious mind becomes a buffer, a separator between us and the unconscious mind, God.</a:t>
            </a:r>
          </a:p>
        </p:txBody>
      </p:sp>
      <p:sp>
        <p:nvSpPr>
          <p:cNvPr id="4" name="TextBox 3">
            <a:extLst>
              <a:ext uri="{FF2B5EF4-FFF2-40B4-BE49-F238E27FC236}">
                <a16:creationId xmlns="" xmlns:a16="http://schemas.microsoft.com/office/drawing/2014/main" id="{99197204-BF1D-4899-A41A-D0FDDAF2C35D}"/>
              </a:ext>
            </a:extLst>
          </p:cNvPr>
          <p:cNvSpPr txBox="1"/>
          <p:nvPr/>
        </p:nvSpPr>
        <p:spPr>
          <a:xfrm>
            <a:off x="609600" y="3469411"/>
            <a:ext cx="10773103" cy="646331"/>
          </a:xfrm>
          <a:prstGeom prst="rect">
            <a:avLst/>
          </a:prstGeom>
          <a:noFill/>
        </p:spPr>
        <p:txBody>
          <a:bodyPr wrap="square" rtlCol="0">
            <a:spAutoFit/>
          </a:bodyPr>
          <a:lstStyle/>
          <a:p>
            <a:r>
              <a:rPr lang="en-US" dirty="0"/>
              <a:t>Because of these karmic energies we don't experience God. We still have a buffer between us. God is with us but we are not with Him. And that subconscious mind is something that we dissolve in meditation. </a:t>
            </a:r>
          </a:p>
        </p:txBody>
      </p:sp>
      <p:sp>
        <p:nvSpPr>
          <p:cNvPr id="5" name="TextBox 4">
            <a:extLst>
              <a:ext uri="{FF2B5EF4-FFF2-40B4-BE49-F238E27FC236}">
                <a16:creationId xmlns="" xmlns:a16="http://schemas.microsoft.com/office/drawing/2014/main" id="{CC7CC0E0-2B6A-4B0F-988C-295BAD8B436B}"/>
              </a:ext>
            </a:extLst>
          </p:cNvPr>
          <p:cNvSpPr txBox="1"/>
          <p:nvPr/>
        </p:nvSpPr>
        <p:spPr>
          <a:xfrm>
            <a:off x="609600" y="4511087"/>
            <a:ext cx="10820398" cy="646331"/>
          </a:xfrm>
          <a:prstGeom prst="rect">
            <a:avLst/>
          </a:prstGeom>
          <a:noFill/>
        </p:spPr>
        <p:txBody>
          <a:bodyPr wrap="square" rtlCol="0">
            <a:spAutoFit/>
          </a:bodyPr>
          <a:lstStyle/>
          <a:p>
            <a:r>
              <a:rPr lang="en-US" dirty="0"/>
              <a:t>You chip the subconscious mind, you hammer at it each time you meditate. But it's very hard material, you have to hammer a lot, depending on your level of progress. </a:t>
            </a:r>
          </a:p>
        </p:txBody>
      </p:sp>
      <p:sp>
        <p:nvSpPr>
          <p:cNvPr id="6" name="TextBox 5">
            <a:extLst>
              <a:ext uri="{FF2B5EF4-FFF2-40B4-BE49-F238E27FC236}">
                <a16:creationId xmlns="" xmlns:a16="http://schemas.microsoft.com/office/drawing/2014/main" id="{A0F8DB75-E36A-4A76-81D5-BE018B8BF34A}"/>
              </a:ext>
            </a:extLst>
          </p:cNvPr>
          <p:cNvSpPr txBox="1"/>
          <p:nvPr/>
        </p:nvSpPr>
        <p:spPr>
          <a:xfrm>
            <a:off x="609600" y="5519286"/>
            <a:ext cx="10820398" cy="923330"/>
          </a:xfrm>
          <a:prstGeom prst="rect">
            <a:avLst/>
          </a:prstGeom>
          <a:noFill/>
        </p:spPr>
        <p:txBody>
          <a:bodyPr wrap="square" rtlCol="0">
            <a:spAutoFit/>
          </a:bodyPr>
          <a:lstStyle/>
          <a:p>
            <a:r>
              <a:rPr lang="en-US" dirty="0"/>
              <a:t>Of course, with </a:t>
            </a:r>
            <a:r>
              <a:rPr lang="en-US" b="1" dirty="0"/>
              <a:t>His Grace </a:t>
            </a:r>
            <a:r>
              <a:rPr lang="en-US" dirty="0"/>
              <a:t>(everything comes by His Grace) one day you are enlightened. You don't have to have that subconscious mind. However, God doesn't give His Grace until you learn your lessons. With His Grace you learn your lessons. You seek His Grace!</a:t>
            </a:r>
          </a:p>
        </p:txBody>
      </p:sp>
    </p:spTree>
    <p:extLst>
      <p:ext uri="{BB962C8B-B14F-4D97-AF65-F5344CB8AC3E}">
        <p14:creationId xmlns:p14="http://schemas.microsoft.com/office/powerpoint/2010/main" val="214078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wipe(down)">
                                      <p:cBhvr>
                                        <p:cTn id="43" dur="580">
                                          <p:stCondLst>
                                            <p:cond delay="0"/>
                                          </p:stCondLst>
                                        </p:cTn>
                                        <p:tgtEl>
                                          <p:spTgt spid="5"/>
                                        </p:tgtEl>
                                      </p:cBhvr>
                                    </p:animEffect>
                                    <p:anim calcmode="lin" valueType="num">
                                      <p:cBhvr>
                                        <p:cTn id="4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9" dur="26">
                                          <p:stCondLst>
                                            <p:cond delay="650"/>
                                          </p:stCondLst>
                                        </p:cTn>
                                        <p:tgtEl>
                                          <p:spTgt spid="5"/>
                                        </p:tgtEl>
                                      </p:cBhvr>
                                      <p:to x="100000" y="60000"/>
                                    </p:animScale>
                                    <p:animScale>
                                      <p:cBhvr>
                                        <p:cTn id="50" dur="166" decel="50000">
                                          <p:stCondLst>
                                            <p:cond delay="676"/>
                                          </p:stCondLst>
                                        </p:cTn>
                                        <p:tgtEl>
                                          <p:spTgt spid="5"/>
                                        </p:tgtEl>
                                      </p:cBhvr>
                                      <p:to x="100000" y="100000"/>
                                    </p:animScale>
                                    <p:animScale>
                                      <p:cBhvr>
                                        <p:cTn id="51" dur="26">
                                          <p:stCondLst>
                                            <p:cond delay="1312"/>
                                          </p:stCondLst>
                                        </p:cTn>
                                        <p:tgtEl>
                                          <p:spTgt spid="5"/>
                                        </p:tgtEl>
                                      </p:cBhvr>
                                      <p:to x="100000" y="80000"/>
                                    </p:animScale>
                                    <p:animScale>
                                      <p:cBhvr>
                                        <p:cTn id="52" dur="166" decel="50000">
                                          <p:stCondLst>
                                            <p:cond delay="1338"/>
                                          </p:stCondLst>
                                        </p:cTn>
                                        <p:tgtEl>
                                          <p:spTgt spid="5"/>
                                        </p:tgtEl>
                                      </p:cBhvr>
                                      <p:to x="100000" y="100000"/>
                                    </p:animScale>
                                    <p:animScale>
                                      <p:cBhvr>
                                        <p:cTn id="53" dur="26">
                                          <p:stCondLst>
                                            <p:cond delay="1642"/>
                                          </p:stCondLst>
                                        </p:cTn>
                                        <p:tgtEl>
                                          <p:spTgt spid="5"/>
                                        </p:tgtEl>
                                      </p:cBhvr>
                                      <p:to x="100000" y="90000"/>
                                    </p:animScale>
                                    <p:animScale>
                                      <p:cBhvr>
                                        <p:cTn id="54" dur="166" decel="50000">
                                          <p:stCondLst>
                                            <p:cond delay="1668"/>
                                          </p:stCondLst>
                                        </p:cTn>
                                        <p:tgtEl>
                                          <p:spTgt spid="5"/>
                                        </p:tgtEl>
                                      </p:cBhvr>
                                      <p:to x="100000" y="100000"/>
                                    </p:animScale>
                                    <p:animScale>
                                      <p:cBhvr>
                                        <p:cTn id="55" dur="26">
                                          <p:stCondLst>
                                            <p:cond delay="1808"/>
                                          </p:stCondLst>
                                        </p:cTn>
                                        <p:tgtEl>
                                          <p:spTgt spid="5"/>
                                        </p:tgtEl>
                                      </p:cBhvr>
                                      <p:to x="100000" y="95000"/>
                                    </p:animScale>
                                    <p:animScale>
                                      <p:cBhvr>
                                        <p:cTn id="56" dur="166" decel="50000">
                                          <p:stCondLst>
                                            <p:cond delay="1834"/>
                                          </p:stCondLst>
                                        </p:cTn>
                                        <p:tgtEl>
                                          <p:spTgt spid="5"/>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wipe(down)">
                                      <p:cBhvr>
                                        <p:cTn id="61" dur="580">
                                          <p:stCondLst>
                                            <p:cond delay="0"/>
                                          </p:stCondLst>
                                        </p:cTn>
                                        <p:tgtEl>
                                          <p:spTgt spid="6"/>
                                        </p:tgtEl>
                                      </p:cBhvr>
                                    </p:animEffect>
                                    <p:anim calcmode="lin" valueType="num">
                                      <p:cBhvr>
                                        <p:cTn id="6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67" dur="26">
                                          <p:stCondLst>
                                            <p:cond delay="650"/>
                                          </p:stCondLst>
                                        </p:cTn>
                                        <p:tgtEl>
                                          <p:spTgt spid="6"/>
                                        </p:tgtEl>
                                      </p:cBhvr>
                                      <p:to x="100000" y="60000"/>
                                    </p:animScale>
                                    <p:animScale>
                                      <p:cBhvr>
                                        <p:cTn id="68" dur="166" decel="50000">
                                          <p:stCondLst>
                                            <p:cond delay="676"/>
                                          </p:stCondLst>
                                        </p:cTn>
                                        <p:tgtEl>
                                          <p:spTgt spid="6"/>
                                        </p:tgtEl>
                                      </p:cBhvr>
                                      <p:to x="100000" y="100000"/>
                                    </p:animScale>
                                    <p:animScale>
                                      <p:cBhvr>
                                        <p:cTn id="69" dur="26">
                                          <p:stCondLst>
                                            <p:cond delay="1312"/>
                                          </p:stCondLst>
                                        </p:cTn>
                                        <p:tgtEl>
                                          <p:spTgt spid="6"/>
                                        </p:tgtEl>
                                      </p:cBhvr>
                                      <p:to x="100000" y="80000"/>
                                    </p:animScale>
                                    <p:animScale>
                                      <p:cBhvr>
                                        <p:cTn id="70" dur="166" decel="50000">
                                          <p:stCondLst>
                                            <p:cond delay="1338"/>
                                          </p:stCondLst>
                                        </p:cTn>
                                        <p:tgtEl>
                                          <p:spTgt spid="6"/>
                                        </p:tgtEl>
                                      </p:cBhvr>
                                      <p:to x="100000" y="100000"/>
                                    </p:animScale>
                                    <p:animScale>
                                      <p:cBhvr>
                                        <p:cTn id="71" dur="26">
                                          <p:stCondLst>
                                            <p:cond delay="1642"/>
                                          </p:stCondLst>
                                        </p:cTn>
                                        <p:tgtEl>
                                          <p:spTgt spid="6"/>
                                        </p:tgtEl>
                                      </p:cBhvr>
                                      <p:to x="100000" y="90000"/>
                                    </p:animScale>
                                    <p:animScale>
                                      <p:cBhvr>
                                        <p:cTn id="72" dur="166" decel="50000">
                                          <p:stCondLst>
                                            <p:cond delay="1668"/>
                                          </p:stCondLst>
                                        </p:cTn>
                                        <p:tgtEl>
                                          <p:spTgt spid="6"/>
                                        </p:tgtEl>
                                      </p:cBhvr>
                                      <p:to x="100000" y="100000"/>
                                    </p:animScale>
                                    <p:animScale>
                                      <p:cBhvr>
                                        <p:cTn id="73" dur="26">
                                          <p:stCondLst>
                                            <p:cond delay="1808"/>
                                          </p:stCondLst>
                                        </p:cTn>
                                        <p:tgtEl>
                                          <p:spTgt spid="6"/>
                                        </p:tgtEl>
                                      </p:cBhvr>
                                      <p:to x="100000" y="95000"/>
                                    </p:animScale>
                                    <p:animScale>
                                      <p:cBhvr>
                                        <p:cTn id="74"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83D2F1-D327-4D39-A7BE-F600D002B6F1}"/>
              </a:ext>
            </a:extLst>
          </p:cNvPr>
          <p:cNvSpPr>
            <a:spLocks noGrp="1"/>
          </p:cNvSpPr>
          <p:nvPr>
            <p:ph type="title"/>
          </p:nvPr>
        </p:nvSpPr>
        <p:spPr/>
        <p:txBody>
          <a:bodyPr/>
          <a:lstStyle/>
          <a:p>
            <a:pPr algn="ctr"/>
            <a:r>
              <a:rPr lang="en-US" dirty="0"/>
              <a:t>What is Grace?</a:t>
            </a:r>
          </a:p>
        </p:txBody>
      </p:sp>
      <p:sp>
        <p:nvSpPr>
          <p:cNvPr id="3" name="TextBox 2">
            <a:extLst>
              <a:ext uri="{FF2B5EF4-FFF2-40B4-BE49-F238E27FC236}">
                <a16:creationId xmlns="" xmlns:a16="http://schemas.microsoft.com/office/drawing/2014/main" id="{452E649D-8BFA-459F-ACEA-E7F79C3F58B7}"/>
              </a:ext>
            </a:extLst>
          </p:cNvPr>
          <p:cNvSpPr txBox="1"/>
          <p:nvPr/>
        </p:nvSpPr>
        <p:spPr>
          <a:xfrm>
            <a:off x="685801" y="1918138"/>
            <a:ext cx="10216055" cy="646331"/>
          </a:xfrm>
          <a:prstGeom prst="rect">
            <a:avLst/>
          </a:prstGeom>
          <a:noFill/>
        </p:spPr>
        <p:txBody>
          <a:bodyPr wrap="square" rtlCol="0">
            <a:spAutoFit/>
          </a:bodyPr>
          <a:lstStyle/>
          <a:p>
            <a:r>
              <a:rPr lang="en-US" dirty="0"/>
              <a:t>Grace is, Divine assistance given to man in his progress toward his goal -- Pure Consciousness, be(com)</a:t>
            </a:r>
            <a:r>
              <a:rPr lang="en-US" dirty="0" err="1"/>
              <a:t>ing</a:t>
            </a:r>
            <a:r>
              <a:rPr lang="en-US" dirty="0"/>
              <a:t> Divine.  </a:t>
            </a:r>
          </a:p>
        </p:txBody>
      </p:sp>
      <p:sp>
        <p:nvSpPr>
          <p:cNvPr id="6" name="TextBox 5">
            <a:extLst>
              <a:ext uri="{FF2B5EF4-FFF2-40B4-BE49-F238E27FC236}">
                <a16:creationId xmlns="" xmlns:a16="http://schemas.microsoft.com/office/drawing/2014/main" id="{339FA7A5-241A-41BA-B93F-AAEAE6430D55}"/>
              </a:ext>
            </a:extLst>
          </p:cNvPr>
          <p:cNvSpPr txBox="1"/>
          <p:nvPr/>
        </p:nvSpPr>
        <p:spPr>
          <a:xfrm>
            <a:off x="685801" y="2879834"/>
            <a:ext cx="9927020" cy="369332"/>
          </a:xfrm>
          <a:prstGeom prst="rect">
            <a:avLst/>
          </a:prstGeom>
          <a:noFill/>
        </p:spPr>
        <p:txBody>
          <a:bodyPr wrap="square" rtlCol="0">
            <a:spAutoFit/>
          </a:bodyPr>
          <a:lstStyle/>
          <a:p>
            <a:r>
              <a:rPr lang="en-US" dirty="0"/>
              <a:t>When raja </a:t>
            </a:r>
            <a:r>
              <a:rPr lang="en-US" dirty="0" err="1"/>
              <a:t>guna</a:t>
            </a:r>
            <a:r>
              <a:rPr lang="en-US" dirty="0"/>
              <a:t> (action) is directed toward higher things, it is Grace (The Divine Mother). </a:t>
            </a:r>
          </a:p>
        </p:txBody>
      </p:sp>
      <p:sp>
        <p:nvSpPr>
          <p:cNvPr id="7" name="TextBox 6">
            <a:extLst>
              <a:ext uri="{FF2B5EF4-FFF2-40B4-BE49-F238E27FC236}">
                <a16:creationId xmlns="" xmlns:a16="http://schemas.microsoft.com/office/drawing/2014/main" id="{1DE8B5C3-2149-4A07-8A97-AEC6958B1BC1}"/>
              </a:ext>
            </a:extLst>
          </p:cNvPr>
          <p:cNvSpPr txBox="1"/>
          <p:nvPr/>
        </p:nvSpPr>
        <p:spPr>
          <a:xfrm>
            <a:off x="646386" y="3668222"/>
            <a:ext cx="10557642" cy="646331"/>
          </a:xfrm>
          <a:prstGeom prst="rect">
            <a:avLst/>
          </a:prstGeom>
          <a:noFill/>
        </p:spPr>
        <p:txBody>
          <a:bodyPr wrap="square" rtlCol="0">
            <a:spAutoFit/>
          </a:bodyPr>
          <a:lstStyle/>
          <a:p>
            <a:r>
              <a:rPr lang="en-US" dirty="0"/>
              <a:t>Raja </a:t>
            </a:r>
            <a:r>
              <a:rPr lang="en-US" dirty="0" err="1"/>
              <a:t>guna</a:t>
            </a:r>
            <a:r>
              <a:rPr lang="en-US" dirty="0"/>
              <a:t> (energy) is active and neutral.  &lt;6&gt;When it is activated, and also remains neutral, because it has no polarity it becomes unconditional Love or Divine Grace (Mother).</a:t>
            </a:r>
          </a:p>
        </p:txBody>
      </p:sp>
    </p:spTree>
    <p:extLst>
      <p:ext uri="{BB962C8B-B14F-4D97-AF65-F5344CB8AC3E}">
        <p14:creationId xmlns:p14="http://schemas.microsoft.com/office/powerpoint/2010/main" val="397225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80">
                                          <p:stCondLst>
                                            <p:cond delay="0"/>
                                          </p:stCondLst>
                                        </p:cTn>
                                        <p:tgtEl>
                                          <p:spTgt spid="6"/>
                                        </p:tgtEl>
                                      </p:cBhvr>
                                    </p:animEffect>
                                    <p:anim calcmode="lin" valueType="num">
                                      <p:cBhvr>
                                        <p:cTn id="26"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gtEl>
                                      </p:cBhvr>
                                      <p:to x="100000" y="60000"/>
                                    </p:animScale>
                                    <p:animScale>
                                      <p:cBhvr>
                                        <p:cTn id="32" dur="166" decel="50000">
                                          <p:stCondLst>
                                            <p:cond delay="676"/>
                                          </p:stCondLst>
                                        </p:cTn>
                                        <p:tgtEl>
                                          <p:spTgt spid="6"/>
                                        </p:tgtEl>
                                      </p:cBhvr>
                                      <p:to x="100000" y="100000"/>
                                    </p:animScale>
                                    <p:animScale>
                                      <p:cBhvr>
                                        <p:cTn id="33" dur="26">
                                          <p:stCondLst>
                                            <p:cond delay="1312"/>
                                          </p:stCondLst>
                                        </p:cTn>
                                        <p:tgtEl>
                                          <p:spTgt spid="6"/>
                                        </p:tgtEl>
                                      </p:cBhvr>
                                      <p:to x="100000" y="80000"/>
                                    </p:animScale>
                                    <p:animScale>
                                      <p:cBhvr>
                                        <p:cTn id="34" dur="166" decel="50000">
                                          <p:stCondLst>
                                            <p:cond delay="1338"/>
                                          </p:stCondLst>
                                        </p:cTn>
                                        <p:tgtEl>
                                          <p:spTgt spid="6"/>
                                        </p:tgtEl>
                                      </p:cBhvr>
                                      <p:to x="100000" y="100000"/>
                                    </p:animScale>
                                    <p:animScale>
                                      <p:cBhvr>
                                        <p:cTn id="35" dur="26">
                                          <p:stCondLst>
                                            <p:cond delay="1642"/>
                                          </p:stCondLst>
                                        </p:cTn>
                                        <p:tgtEl>
                                          <p:spTgt spid="6"/>
                                        </p:tgtEl>
                                      </p:cBhvr>
                                      <p:to x="100000" y="90000"/>
                                    </p:animScale>
                                    <p:animScale>
                                      <p:cBhvr>
                                        <p:cTn id="36" dur="166" decel="50000">
                                          <p:stCondLst>
                                            <p:cond delay="1668"/>
                                          </p:stCondLst>
                                        </p:cTn>
                                        <p:tgtEl>
                                          <p:spTgt spid="6"/>
                                        </p:tgtEl>
                                      </p:cBhvr>
                                      <p:to x="100000" y="100000"/>
                                    </p:animScale>
                                    <p:animScale>
                                      <p:cBhvr>
                                        <p:cTn id="37" dur="26">
                                          <p:stCondLst>
                                            <p:cond delay="1808"/>
                                          </p:stCondLst>
                                        </p:cTn>
                                        <p:tgtEl>
                                          <p:spTgt spid="6"/>
                                        </p:tgtEl>
                                      </p:cBhvr>
                                      <p:to x="100000" y="95000"/>
                                    </p:animScale>
                                    <p:animScale>
                                      <p:cBhvr>
                                        <p:cTn id="38" dur="166" decel="50000">
                                          <p:stCondLst>
                                            <p:cond delay="1834"/>
                                          </p:stCondLst>
                                        </p:cTn>
                                        <p:tgtEl>
                                          <p:spTgt spid="6"/>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19" presetClass="entr" presetSubtype="1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p:cTn id="43" dur="5000" fill="hold"/>
                                        <p:tgtEl>
                                          <p:spTgt spid="7"/>
                                        </p:tgtEl>
                                        <p:attrNameLst>
                                          <p:attrName>ppt_w</p:attrName>
                                        </p:attrNameLst>
                                      </p:cBhvr>
                                      <p:tavLst>
                                        <p:tav tm="0" fmla="#ppt_w*sin(2.5*pi*$)">
                                          <p:val>
                                            <p:fltVal val="0"/>
                                          </p:val>
                                        </p:tav>
                                        <p:tav tm="100000">
                                          <p:val>
                                            <p:fltVal val="1"/>
                                          </p:val>
                                        </p:tav>
                                      </p:tavLst>
                                    </p:anim>
                                    <p:anim calcmode="lin" valueType="num">
                                      <p:cBhvr>
                                        <p:cTn id="44" dur="5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8187C4-72F8-404D-83B5-9731A1FA5815}"/>
              </a:ext>
            </a:extLst>
          </p:cNvPr>
          <p:cNvSpPr>
            <a:spLocks noGrp="1"/>
          </p:cNvSpPr>
          <p:nvPr>
            <p:ph type="title"/>
          </p:nvPr>
        </p:nvSpPr>
        <p:spPr/>
        <p:txBody>
          <a:bodyPr/>
          <a:lstStyle/>
          <a:p>
            <a:pPr algn="ctr"/>
            <a:r>
              <a:rPr lang="en-US" dirty="0"/>
              <a:t>How do We win His Grace?</a:t>
            </a:r>
          </a:p>
        </p:txBody>
      </p:sp>
      <p:sp>
        <p:nvSpPr>
          <p:cNvPr id="4" name="TextBox 3">
            <a:extLst>
              <a:ext uri="{FF2B5EF4-FFF2-40B4-BE49-F238E27FC236}">
                <a16:creationId xmlns="" xmlns:a16="http://schemas.microsoft.com/office/drawing/2014/main" id="{4263E3F4-01E3-4E99-8157-6DDEB5FABBF4}"/>
              </a:ext>
            </a:extLst>
          </p:cNvPr>
          <p:cNvSpPr txBox="1"/>
          <p:nvPr/>
        </p:nvSpPr>
        <p:spPr>
          <a:xfrm>
            <a:off x="685801" y="1949961"/>
            <a:ext cx="8981090" cy="923330"/>
          </a:xfrm>
          <a:prstGeom prst="rect">
            <a:avLst/>
          </a:prstGeom>
          <a:noFill/>
        </p:spPr>
        <p:txBody>
          <a:bodyPr wrap="square" rtlCol="0">
            <a:spAutoFit/>
          </a:bodyPr>
          <a:lstStyle/>
          <a:p>
            <a:r>
              <a:rPr lang="en-US" dirty="0"/>
              <a:t>Those who strive in the path of be(com)</a:t>
            </a:r>
            <a:r>
              <a:rPr lang="en-US" dirty="0" err="1"/>
              <a:t>ing</a:t>
            </a:r>
            <a:r>
              <a:rPr lang="en-US" dirty="0"/>
              <a:t> Divine (Eternal Divine Path), and show sincerity, steadfastness, and overcoming, will win His Grace, and through their endeavors and His Grace, they will reach Pure Consciousness.</a:t>
            </a:r>
          </a:p>
        </p:txBody>
      </p:sp>
      <p:sp>
        <p:nvSpPr>
          <p:cNvPr id="5" name="TextBox 4">
            <a:extLst>
              <a:ext uri="{FF2B5EF4-FFF2-40B4-BE49-F238E27FC236}">
                <a16:creationId xmlns="" xmlns:a16="http://schemas.microsoft.com/office/drawing/2014/main" id="{C2AF4BF9-8ECE-458B-AC28-24A665F5F84B}"/>
              </a:ext>
            </a:extLst>
          </p:cNvPr>
          <p:cNvSpPr txBox="1"/>
          <p:nvPr/>
        </p:nvSpPr>
        <p:spPr>
          <a:xfrm>
            <a:off x="685801" y="3263462"/>
            <a:ext cx="9485586" cy="646331"/>
          </a:xfrm>
          <a:prstGeom prst="rect">
            <a:avLst/>
          </a:prstGeom>
          <a:noFill/>
        </p:spPr>
        <p:txBody>
          <a:bodyPr wrap="square" rtlCol="0">
            <a:spAutoFit/>
          </a:bodyPr>
          <a:lstStyle/>
          <a:p>
            <a:r>
              <a:rPr lang="en-US"/>
              <a:t>You can receive Grace only when your focus is 100% on God all the time. The less of you is there, the more of God will be in you. As it has been said, "Those who will keep to the end will be saved."</a:t>
            </a:r>
            <a:endParaRPr lang="en-US" dirty="0"/>
          </a:p>
        </p:txBody>
      </p:sp>
      <p:sp>
        <p:nvSpPr>
          <p:cNvPr id="6" name="TextBox 5">
            <a:extLst>
              <a:ext uri="{FF2B5EF4-FFF2-40B4-BE49-F238E27FC236}">
                <a16:creationId xmlns="" xmlns:a16="http://schemas.microsoft.com/office/drawing/2014/main" id="{84202F5D-1954-4C97-9139-0EDB7B7AFDF9}"/>
              </a:ext>
            </a:extLst>
          </p:cNvPr>
          <p:cNvSpPr txBox="1"/>
          <p:nvPr/>
        </p:nvSpPr>
        <p:spPr>
          <a:xfrm>
            <a:off x="685801" y="4299964"/>
            <a:ext cx="9052033" cy="369332"/>
          </a:xfrm>
          <a:prstGeom prst="rect">
            <a:avLst/>
          </a:prstGeom>
          <a:noFill/>
        </p:spPr>
        <p:txBody>
          <a:bodyPr wrap="square" rtlCol="0">
            <a:spAutoFit/>
          </a:bodyPr>
          <a:lstStyle/>
          <a:p>
            <a:r>
              <a:rPr lang="en-US" dirty="0"/>
              <a:t>The real answer to receiving The Grace is foregoing the ego. </a:t>
            </a:r>
          </a:p>
        </p:txBody>
      </p:sp>
    </p:spTree>
    <p:extLst>
      <p:ext uri="{BB962C8B-B14F-4D97-AF65-F5344CB8AC3E}">
        <p14:creationId xmlns:p14="http://schemas.microsoft.com/office/powerpoint/2010/main" val="1586071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wipe(down)">
                                      <p:cBhvr>
                                        <p:cTn id="43" dur="580">
                                          <p:stCondLst>
                                            <p:cond delay="0"/>
                                          </p:stCondLst>
                                        </p:cTn>
                                        <p:tgtEl>
                                          <p:spTgt spid="6"/>
                                        </p:tgtEl>
                                      </p:cBhvr>
                                    </p:animEffect>
                                    <p:anim calcmode="lin" valueType="num">
                                      <p:cBhvr>
                                        <p:cTn id="4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9" dur="26">
                                          <p:stCondLst>
                                            <p:cond delay="650"/>
                                          </p:stCondLst>
                                        </p:cTn>
                                        <p:tgtEl>
                                          <p:spTgt spid="6"/>
                                        </p:tgtEl>
                                      </p:cBhvr>
                                      <p:to x="100000" y="60000"/>
                                    </p:animScale>
                                    <p:animScale>
                                      <p:cBhvr>
                                        <p:cTn id="50" dur="166" decel="50000">
                                          <p:stCondLst>
                                            <p:cond delay="676"/>
                                          </p:stCondLst>
                                        </p:cTn>
                                        <p:tgtEl>
                                          <p:spTgt spid="6"/>
                                        </p:tgtEl>
                                      </p:cBhvr>
                                      <p:to x="100000" y="100000"/>
                                    </p:animScale>
                                    <p:animScale>
                                      <p:cBhvr>
                                        <p:cTn id="51" dur="26">
                                          <p:stCondLst>
                                            <p:cond delay="1312"/>
                                          </p:stCondLst>
                                        </p:cTn>
                                        <p:tgtEl>
                                          <p:spTgt spid="6"/>
                                        </p:tgtEl>
                                      </p:cBhvr>
                                      <p:to x="100000" y="80000"/>
                                    </p:animScale>
                                    <p:animScale>
                                      <p:cBhvr>
                                        <p:cTn id="52" dur="166" decel="50000">
                                          <p:stCondLst>
                                            <p:cond delay="1338"/>
                                          </p:stCondLst>
                                        </p:cTn>
                                        <p:tgtEl>
                                          <p:spTgt spid="6"/>
                                        </p:tgtEl>
                                      </p:cBhvr>
                                      <p:to x="100000" y="100000"/>
                                    </p:animScale>
                                    <p:animScale>
                                      <p:cBhvr>
                                        <p:cTn id="53" dur="26">
                                          <p:stCondLst>
                                            <p:cond delay="1642"/>
                                          </p:stCondLst>
                                        </p:cTn>
                                        <p:tgtEl>
                                          <p:spTgt spid="6"/>
                                        </p:tgtEl>
                                      </p:cBhvr>
                                      <p:to x="100000" y="90000"/>
                                    </p:animScale>
                                    <p:animScale>
                                      <p:cBhvr>
                                        <p:cTn id="54" dur="166" decel="50000">
                                          <p:stCondLst>
                                            <p:cond delay="1668"/>
                                          </p:stCondLst>
                                        </p:cTn>
                                        <p:tgtEl>
                                          <p:spTgt spid="6"/>
                                        </p:tgtEl>
                                      </p:cBhvr>
                                      <p:to x="100000" y="100000"/>
                                    </p:animScale>
                                    <p:animScale>
                                      <p:cBhvr>
                                        <p:cTn id="55" dur="26">
                                          <p:stCondLst>
                                            <p:cond delay="1808"/>
                                          </p:stCondLst>
                                        </p:cTn>
                                        <p:tgtEl>
                                          <p:spTgt spid="6"/>
                                        </p:tgtEl>
                                      </p:cBhvr>
                                      <p:to x="100000" y="95000"/>
                                    </p:animScale>
                                    <p:animScale>
                                      <p:cBhvr>
                                        <p:cTn id="5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1CE0B0F-A63A-4541-8091-2D1B9BFA2E94}"/>
              </a:ext>
            </a:extLst>
          </p:cNvPr>
          <p:cNvSpPr>
            <a:spLocks noGrp="1"/>
          </p:cNvSpPr>
          <p:nvPr>
            <p:ph type="title"/>
          </p:nvPr>
        </p:nvSpPr>
        <p:spPr>
          <a:xfrm>
            <a:off x="685801" y="609600"/>
            <a:ext cx="10465675" cy="1456267"/>
          </a:xfrm>
        </p:spPr>
        <p:txBody>
          <a:bodyPr/>
          <a:lstStyle/>
          <a:p>
            <a:r>
              <a:rPr lang="en-US" dirty="0"/>
              <a:t>How do we keep our focus on God, all the time?</a:t>
            </a:r>
          </a:p>
        </p:txBody>
      </p:sp>
      <p:sp>
        <p:nvSpPr>
          <p:cNvPr id="3" name="TextBox 2">
            <a:extLst>
              <a:ext uri="{FF2B5EF4-FFF2-40B4-BE49-F238E27FC236}">
                <a16:creationId xmlns="" xmlns:a16="http://schemas.microsoft.com/office/drawing/2014/main" id="{E4B2AD34-428B-4F46-BFBA-6CAD1C529FFC}"/>
              </a:ext>
            </a:extLst>
          </p:cNvPr>
          <p:cNvSpPr txBox="1"/>
          <p:nvPr/>
        </p:nvSpPr>
        <p:spPr>
          <a:xfrm>
            <a:off x="788277" y="2121816"/>
            <a:ext cx="10100442" cy="369332"/>
          </a:xfrm>
          <a:prstGeom prst="rect">
            <a:avLst/>
          </a:prstGeom>
          <a:noFill/>
        </p:spPr>
        <p:txBody>
          <a:bodyPr wrap="square" rtlCol="0">
            <a:spAutoFit/>
          </a:bodyPr>
          <a:lstStyle/>
          <a:p>
            <a:r>
              <a:rPr lang="en-US" dirty="0"/>
              <a:t>One-pointedness: the state of perfect concentration toward the goal of life.</a:t>
            </a:r>
          </a:p>
        </p:txBody>
      </p:sp>
      <p:sp>
        <p:nvSpPr>
          <p:cNvPr id="4" name="TextBox 3">
            <a:extLst>
              <a:ext uri="{FF2B5EF4-FFF2-40B4-BE49-F238E27FC236}">
                <a16:creationId xmlns="" xmlns:a16="http://schemas.microsoft.com/office/drawing/2014/main" id="{16552EEF-CC8B-4F83-9B7B-5EF480E978AD}"/>
              </a:ext>
            </a:extLst>
          </p:cNvPr>
          <p:cNvSpPr txBox="1"/>
          <p:nvPr/>
        </p:nvSpPr>
        <p:spPr>
          <a:xfrm>
            <a:off x="788277" y="2769163"/>
            <a:ext cx="8802414" cy="923330"/>
          </a:xfrm>
          <a:prstGeom prst="rect">
            <a:avLst/>
          </a:prstGeom>
          <a:noFill/>
        </p:spPr>
        <p:txBody>
          <a:bodyPr wrap="square" rtlCol="0">
            <a:spAutoFit/>
          </a:bodyPr>
          <a:lstStyle/>
          <a:p>
            <a:r>
              <a:rPr lang="en-US" dirty="0"/>
              <a:t>Only by being one-pointed can a person overcome all the forces (externally and internally) which try to divert the attention from our goal and mislead us toward the fall into the lower nature.</a:t>
            </a:r>
          </a:p>
        </p:txBody>
      </p:sp>
      <p:sp>
        <p:nvSpPr>
          <p:cNvPr id="5" name="TextBox 4">
            <a:extLst>
              <a:ext uri="{FF2B5EF4-FFF2-40B4-BE49-F238E27FC236}">
                <a16:creationId xmlns="" xmlns:a16="http://schemas.microsoft.com/office/drawing/2014/main" id="{6479687B-5E39-47DC-88BB-04AE062B879E}"/>
              </a:ext>
            </a:extLst>
          </p:cNvPr>
          <p:cNvSpPr txBox="1"/>
          <p:nvPr/>
        </p:nvSpPr>
        <p:spPr>
          <a:xfrm>
            <a:off x="788277" y="3867807"/>
            <a:ext cx="9690538" cy="923330"/>
          </a:xfrm>
          <a:prstGeom prst="rect">
            <a:avLst/>
          </a:prstGeom>
          <a:noFill/>
        </p:spPr>
        <p:txBody>
          <a:bodyPr wrap="square" rtlCol="0">
            <a:spAutoFit/>
          </a:bodyPr>
          <a:lstStyle/>
          <a:p>
            <a:r>
              <a:rPr lang="en-US" dirty="0"/>
              <a:t>That is why one of the definitions of the devil is "he who diverts the attention," or that force which diverts us from being one-pointed in our endeavors and takes our attention from going within toward the spiritual world to going without toward the external world.</a:t>
            </a:r>
          </a:p>
        </p:txBody>
      </p:sp>
      <p:sp>
        <p:nvSpPr>
          <p:cNvPr id="6" name="TextBox 5">
            <a:extLst>
              <a:ext uri="{FF2B5EF4-FFF2-40B4-BE49-F238E27FC236}">
                <a16:creationId xmlns="" xmlns:a16="http://schemas.microsoft.com/office/drawing/2014/main" id="{7BB3F643-DDC9-4BAD-9A1E-F7DEC93AB1D9}"/>
              </a:ext>
            </a:extLst>
          </p:cNvPr>
          <p:cNvSpPr txBox="1"/>
          <p:nvPr/>
        </p:nvSpPr>
        <p:spPr>
          <a:xfrm>
            <a:off x="830318" y="5069152"/>
            <a:ext cx="9228082" cy="369332"/>
          </a:xfrm>
          <a:prstGeom prst="rect">
            <a:avLst/>
          </a:prstGeom>
          <a:noFill/>
        </p:spPr>
        <p:txBody>
          <a:bodyPr wrap="square" rtlCol="0">
            <a:spAutoFit/>
          </a:bodyPr>
          <a:lstStyle/>
          <a:p>
            <a:r>
              <a:rPr lang="en-US" dirty="0"/>
              <a:t>So one-pointedness means to create a perfect concentration toward our ideal and goal.</a:t>
            </a:r>
          </a:p>
        </p:txBody>
      </p:sp>
    </p:spTree>
    <p:extLst>
      <p:ext uri="{BB962C8B-B14F-4D97-AF65-F5344CB8AC3E}">
        <p14:creationId xmlns:p14="http://schemas.microsoft.com/office/powerpoint/2010/main" val="453426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wipe(down)">
                                      <p:cBhvr>
                                        <p:cTn id="43" dur="580">
                                          <p:stCondLst>
                                            <p:cond delay="0"/>
                                          </p:stCondLst>
                                        </p:cTn>
                                        <p:tgtEl>
                                          <p:spTgt spid="5"/>
                                        </p:tgtEl>
                                      </p:cBhvr>
                                    </p:animEffect>
                                    <p:anim calcmode="lin" valueType="num">
                                      <p:cBhvr>
                                        <p:cTn id="4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9" dur="26">
                                          <p:stCondLst>
                                            <p:cond delay="650"/>
                                          </p:stCondLst>
                                        </p:cTn>
                                        <p:tgtEl>
                                          <p:spTgt spid="5"/>
                                        </p:tgtEl>
                                      </p:cBhvr>
                                      <p:to x="100000" y="60000"/>
                                    </p:animScale>
                                    <p:animScale>
                                      <p:cBhvr>
                                        <p:cTn id="50" dur="166" decel="50000">
                                          <p:stCondLst>
                                            <p:cond delay="676"/>
                                          </p:stCondLst>
                                        </p:cTn>
                                        <p:tgtEl>
                                          <p:spTgt spid="5"/>
                                        </p:tgtEl>
                                      </p:cBhvr>
                                      <p:to x="100000" y="100000"/>
                                    </p:animScale>
                                    <p:animScale>
                                      <p:cBhvr>
                                        <p:cTn id="51" dur="26">
                                          <p:stCondLst>
                                            <p:cond delay="1312"/>
                                          </p:stCondLst>
                                        </p:cTn>
                                        <p:tgtEl>
                                          <p:spTgt spid="5"/>
                                        </p:tgtEl>
                                      </p:cBhvr>
                                      <p:to x="100000" y="80000"/>
                                    </p:animScale>
                                    <p:animScale>
                                      <p:cBhvr>
                                        <p:cTn id="52" dur="166" decel="50000">
                                          <p:stCondLst>
                                            <p:cond delay="1338"/>
                                          </p:stCondLst>
                                        </p:cTn>
                                        <p:tgtEl>
                                          <p:spTgt spid="5"/>
                                        </p:tgtEl>
                                      </p:cBhvr>
                                      <p:to x="100000" y="100000"/>
                                    </p:animScale>
                                    <p:animScale>
                                      <p:cBhvr>
                                        <p:cTn id="53" dur="26">
                                          <p:stCondLst>
                                            <p:cond delay="1642"/>
                                          </p:stCondLst>
                                        </p:cTn>
                                        <p:tgtEl>
                                          <p:spTgt spid="5"/>
                                        </p:tgtEl>
                                      </p:cBhvr>
                                      <p:to x="100000" y="90000"/>
                                    </p:animScale>
                                    <p:animScale>
                                      <p:cBhvr>
                                        <p:cTn id="54" dur="166" decel="50000">
                                          <p:stCondLst>
                                            <p:cond delay="1668"/>
                                          </p:stCondLst>
                                        </p:cTn>
                                        <p:tgtEl>
                                          <p:spTgt spid="5"/>
                                        </p:tgtEl>
                                      </p:cBhvr>
                                      <p:to x="100000" y="100000"/>
                                    </p:animScale>
                                    <p:animScale>
                                      <p:cBhvr>
                                        <p:cTn id="55" dur="26">
                                          <p:stCondLst>
                                            <p:cond delay="1808"/>
                                          </p:stCondLst>
                                        </p:cTn>
                                        <p:tgtEl>
                                          <p:spTgt spid="5"/>
                                        </p:tgtEl>
                                      </p:cBhvr>
                                      <p:to x="100000" y="95000"/>
                                    </p:animScale>
                                    <p:animScale>
                                      <p:cBhvr>
                                        <p:cTn id="56" dur="166" decel="50000">
                                          <p:stCondLst>
                                            <p:cond delay="1834"/>
                                          </p:stCondLst>
                                        </p:cTn>
                                        <p:tgtEl>
                                          <p:spTgt spid="5"/>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wipe(down)">
                                      <p:cBhvr>
                                        <p:cTn id="61" dur="580">
                                          <p:stCondLst>
                                            <p:cond delay="0"/>
                                          </p:stCondLst>
                                        </p:cTn>
                                        <p:tgtEl>
                                          <p:spTgt spid="6"/>
                                        </p:tgtEl>
                                      </p:cBhvr>
                                    </p:animEffect>
                                    <p:anim calcmode="lin" valueType="num">
                                      <p:cBhvr>
                                        <p:cTn id="6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67" dur="26">
                                          <p:stCondLst>
                                            <p:cond delay="650"/>
                                          </p:stCondLst>
                                        </p:cTn>
                                        <p:tgtEl>
                                          <p:spTgt spid="6"/>
                                        </p:tgtEl>
                                      </p:cBhvr>
                                      <p:to x="100000" y="60000"/>
                                    </p:animScale>
                                    <p:animScale>
                                      <p:cBhvr>
                                        <p:cTn id="68" dur="166" decel="50000">
                                          <p:stCondLst>
                                            <p:cond delay="676"/>
                                          </p:stCondLst>
                                        </p:cTn>
                                        <p:tgtEl>
                                          <p:spTgt spid="6"/>
                                        </p:tgtEl>
                                      </p:cBhvr>
                                      <p:to x="100000" y="100000"/>
                                    </p:animScale>
                                    <p:animScale>
                                      <p:cBhvr>
                                        <p:cTn id="69" dur="26">
                                          <p:stCondLst>
                                            <p:cond delay="1312"/>
                                          </p:stCondLst>
                                        </p:cTn>
                                        <p:tgtEl>
                                          <p:spTgt spid="6"/>
                                        </p:tgtEl>
                                      </p:cBhvr>
                                      <p:to x="100000" y="80000"/>
                                    </p:animScale>
                                    <p:animScale>
                                      <p:cBhvr>
                                        <p:cTn id="70" dur="166" decel="50000">
                                          <p:stCondLst>
                                            <p:cond delay="1338"/>
                                          </p:stCondLst>
                                        </p:cTn>
                                        <p:tgtEl>
                                          <p:spTgt spid="6"/>
                                        </p:tgtEl>
                                      </p:cBhvr>
                                      <p:to x="100000" y="100000"/>
                                    </p:animScale>
                                    <p:animScale>
                                      <p:cBhvr>
                                        <p:cTn id="71" dur="26">
                                          <p:stCondLst>
                                            <p:cond delay="1642"/>
                                          </p:stCondLst>
                                        </p:cTn>
                                        <p:tgtEl>
                                          <p:spTgt spid="6"/>
                                        </p:tgtEl>
                                      </p:cBhvr>
                                      <p:to x="100000" y="90000"/>
                                    </p:animScale>
                                    <p:animScale>
                                      <p:cBhvr>
                                        <p:cTn id="72" dur="166" decel="50000">
                                          <p:stCondLst>
                                            <p:cond delay="1668"/>
                                          </p:stCondLst>
                                        </p:cTn>
                                        <p:tgtEl>
                                          <p:spTgt spid="6"/>
                                        </p:tgtEl>
                                      </p:cBhvr>
                                      <p:to x="100000" y="100000"/>
                                    </p:animScale>
                                    <p:animScale>
                                      <p:cBhvr>
                                        <p:cTn id="73" dur="26">
                                          <p:stCondLst>
                                            <p:cond delay="1808"/>
                                          </p:stCondLst>
                                        </p:cTn>
                                        <p:tgtEl>
                                          <p:spTgt spid="6"/>
                                        </p:tgtEl>
                                      </p:cBhvr>
                                      <p:to x="100000" y="95000"/>
                                    </p:animScale>
                                    <p:animScale>
                                      <p:cBhvr>
                                        <p:cTn id="74"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1CE0B0F-A63A-4541-8091-2D1B9BFA2E94}"/>
              </a:ext>
            </a:extLst>
          </p:cNvPr>
          <p:cNvSpPr>
            <a:spLocks noGrp="1"/>
          </p:cNvSpPr>
          <p:nvPr>
            <p:ph type="title"/>
          </p:nvPr>
        </p:nvSpPr>
        <p:spPr>
          <a:xfrm>
            <a:off x="685801" y="609600"/>
            <a:ext cx="10465675" cy="1456267"/>
          </a:xfrm>
        </p:spPr>
        <p:txBody>
          <a:bodyPr/>
          <a:lstStyle/>
          <a:p>
            <a:r>
              <a:rPr lang="en-US" dirty="0"/>
              <a:t>How do we keep our focus on God, all the time?</a:t>
            </a:r>
          </a:p>
        </p:txBody>
      </p:sp>
      <p:sp>
        <p:nvSpPr>
          <p:cNvPr id="3" name="TextBox 2">
            <a:extLst>
              <a:ext uri="{FF2B5EF4-FFF2-40B4-BE49-F238E27FC236}">
                <a16:creationId xmlns="" xmlns:a16="http://schemas.microsoft.com/office/drawing/2014/main" id="{E4B2AD34-428B-4F46-BFBA-6CAD1C529FFC}"/>
              </a:ext>
            </a:extLst>
          </p:cNvPr>
          <p:cNvSpPr txBox="1"/>
          <p:nvPr/>
        </p:nvSpPr>
        <p:spPr>
          <a:xfrm>
            <a:off x="685801" y="1974474"/>
            <a:ext cx="10100442" cy="646331"/>
          </a:xfrm>
          <a:prstGeom prst="rect">
            <a:avLst/>
          </a:prstGeom>
          <a:noFill/>
        </p:spPr>
        <p:txBody>
          <a:bodyPr wrap="square" rtlCol="0">
            <a:spAutoFit/>
          </a:bodyPr>
          <a:lstStyle/>
          <a:p>
            <a:r>
              <a:rPr lang="en-US" dirty="0"/>
              <a:t>Love your God with all your heart, mind and spirit. That means focus your intention and your life physically, mentally and spiritually on God. </a:t>
            </a:r>
            <a:r>
              <a:rPr lang="en-US" dirty="0">
                <a:hlinkClick r:id="rId2"/>
              </a:rPr>
              <a:t>Feel God Deeply</a:t>
            </a:r>
            <a:endParaRPr lang="en-US" dirty="0"/>
          </a:p>
        </p:txBody>
      </p:sp>
      <p:sp>
        <p:nvSpPr>
          <p:cNvPr id="4" name="TextBox 3">
            <a:extLst>
              <a:ext uri="{FF2B5EF4-FFF2-40B4-BE49-F238E27FC236}">
                <a16:creationId xmlns="" xmlns:a16="http://schemas.microsoft.com/office/drawing/2014/main" id="{16552EEF-CC8B-4F83-9B7B-5EF480E978AD}"/>
              </a:ext>
            </a:extLst>
          </p:cNvPr>
          <p:cNvSpPr txBox="1"/>
          <p:nvPr/>
        </p:nvSpPr>
        <p:spPr>
          <a:xfrm>
            <a:off x="685801" y="2973807"/>
            <a:ext cx="8802414" cy="1200329"/>
          </a:xfrm>
          <a:prstGeom prst="rect">
            <a:avLst/>
          </a:prstGeom>
          <a:noFill/>
        </p:spPr>
        <p:txBody>
          <a:bodyPr wrap="square" rtlCol="0">
            <a:spAutoFit/>
          </a:bodyPr>
          <a:lstStyle/>
          <a:p>
            <a:r>
              <a:rPr lang="en-US" dirty="0"/>
              <a:t>There are many, many ways and techniques to get close to God and experience God. One of them is to quiet our senses by fasting, meditation, service, Satsang, focusing on The Greatest Sign, and reading THOTH and </a:t>
            </a:r>
            <a:r>
              <a:rPr lang="en-US" dirty="0" err="1"/>
              <a:t>Satsangs</a:t>
            </a:r>
            <a:r>
              <a:rPr lang="en-US" dirty="0"/>
              <a:t>. Wrap yourself all with God's Ways and God's Energy, and focus on Him alone.</a:t>
            </a:r>
          </a:p>
        </p:txBody>
      </p:sp>
    </p:spTree>
    <p:extLst>
      <p:ext uri="{BB962C8B-B14F-4D97-AF65-F5344CB8AC3E}">
        <p14:creationId xmlns:p14="http://schemas.microsoft.com/office/powerpoint/2010/main" val="3049924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67CF15-3FB8-4757-863E-00BA5EE5B312}"/>
              </a:ext>
            </a:extLst>
          </p:cNvPr>
          <p:cNvSpPr>
            <a:spLocks noGrp="1"/>
          </p:cNvSpPr>
          <p:nvPr>
            <p:ph type="title"/>
          </p:nvPr>
        </p:nvSpPr>
        <p:spPr/>
        <p:txBody>
          <a:bodyPr/>
          <a:lstStyle/>
          <a:p>
            <a:r>
              <a:rPr lang="en-US" dirty="0"/>
              <a:t>Recap</a:t>
            </a:r>
          </a:p>
        </p:txBody>
      </p:sp>
      <p:sp>
        <p:nvSpPr>
          <p:cNvPr id="3" name="TextBox 2">
            <a:extLst>
              <a:ext uri="{FF2B5EF4-FFF2-40B4-BE49-F238E27FC236}">
                <a16:creationId xmlns="" xmlns:a16="http://schemas.microsoft.com/office/drawing/2014/main" id="{577A2452-7EF5-4ABF-8742-A441C5F43F24}"/>
              </a:ext>
            </a:extLst>
          </p:cNvPr>
          <p:cNvSpPr txBox="1"/>
          <p:nvPr/>
        </p:nvSpPr>
        <p:spPr>
          <a:xfrm>
            <a:off x="588579" y="2007476"/>
            <a:ext cx="9764111" cy="646331"/>
          </a:xfrm>
          <a:prstGeom prst="rect">
            <a:avLst/>
          </a:prstGeom>
          <a:noFill/>
        </p:spPr>
        <p:txBody>
          <a:bodyPr wrap="square" rtlCol="0">
            <a:spAutoFit/>
          </a:bodyPr>
          <a:lstStyle/>
          <a:p>
            <a:r>
              <a:rPr lang="en-US" dirty="0"/>
              <a:t>We </a:t>
            </a:r>
            <a:r>
              <a:rPr lang="en-US"/>
              <a:t>need to learn </a:t>
            </a:r>
            <a:r>
              <a:rPr lang="en-US" dirty="0"/>
              <a:t>our lessons. We meditate, contemplate, observe etc. become aware of the patterns in our subconscious mind. We repent and learn not to repeat the same mistake over and over!</a:t>
            </a:r>
          </a:p>
        </p:txBody>
      </p:sp>
      <p:sp>
        <p:nvSpPr>
          <p:cNvPr id="4" name="TextBox 3">
            <a:extLst>
              <a:ext uri="{FF2B5EF4-FFF2-40B4-BE49-F238E27FC236}">
                <a16:creationId xmlns="" xmlns:a16="http://schemas.microsoft.com/office/drawing/2014/main" id="{C9D133B3-6C55-4739-92B6-16B4F85FC44E}"/>
              </a:ext>
            </a:extLst>
          </p:cNvPr>
          <p:cNvSpPr txBox="1"/>
          <p:nvPr/>
        </p:nvSpPr>
        <p:spPr>
          <a:xfrm>
            <a:off x="588579" y="3016469"/>
            <a:ext cx="10528737" cy="646331"/>
          </a:xfrm>
          <a:prstGeom prst="rect">
            <a:avLst/>
          </a:prstGeom>
          <a:noFill/>
        </p:spPr>
        <p:txBody>
          <a:bodyPr wrap="square" rtlCol="0">
            <a:spAutoFit/>
          </a:bodyPr>
          <a:lstStyle/>
          <a:p>
            <a:r>
              <a:rPr lang="en-US" dirty="0"/>
              <a:t>We strive in the path of be(com)</a:t>
            </a:r>
            <a:r>
              <a:rPr lang="en-US" dirty="0" err="1"/>
              <a:t>ing</a:t>
            </a:r>
            <a:r>
              <a:rPr lang="en-US" dirty="0"/>
              <a:t> Divine (Eternal Divine Path), and show sincerity, steadfastness, and overcoming, to win His Grace!</a:t>
            </a:r>
          </a:p>
        </p:txBody>
      </p:sp>
      <p:sp>
        <p:nvSpPr>
          <p:cNvPr id="5" name="TextBox 4">
            <a:extLst>
              <a:ext uri="{FF2B5EF4-FFF2-40B4-BE49-F238E27FC236}">
                <a16:creationId xmlns="" xmlns:a16="http://schemas.microsoft.com/office/drawing/2014/main" id="{14155A9F-4B4E-4357-97D0-B240BAFB5860}"/>
              </a:ext>
            </a:extLst>
          </p:cNvPr>
          <p:cNvSpPr txBox="1"/>
          <p:nvPr/>
        </p:nvSpPr>
        <p:spPr>
          <a:xfrm>
            <a:off x="588579" y="4051683"/>
            <a:ext cx="9627476" cy="369332"/>
          </a:xfrm>
          <a:prstGeom prst="rect">
            <a:avLst/>
          </a:prstGeom>
          <a:noFill/>
        </p:spPr>
        <p:txBody>
          <a:bodyPr wrap="square" rtlCol="0">
            <a:spAutoFit/>
          </a:bodyPr>
          <a:lstStyle/>
          <a:p>
            <a:r>
              <a:rPr lang="en-US" dirty="0"/>
              <a:t>We focus on God and forego the ego!</a:t>
            </a:r>
          </a:p>
        </p:txBody>
      </p:sp>
      <p:sp>
        <p:nvSpPr>
          <p:cNvPr id="7" name="TextBox 6">
            <a:extLst>
              <a:ext uri="{FF2B5EF4-FFF2-40B4-BE49-F238E27FC236}">
                <a16:creationId xmlns="" xmlns:a16="http://schemas.microsoft.com/office/drawing/2014/main" id="{43F72224-AA23-46B7-83DA-0E069EFD4060}"/>
              </a:ext>
            </a:extLst>
          </p:cNvPr>
          <p:cNvSpPr txBox="1"/>
          <p:nvPr/>
        </p:nvSpPr>
        <p:spPr>
          <a:xfrm>
            <a:off x="588579" y="4613402"/>
            <a:ext cx="9911255" cy="646331"/>
          </a:xfrm>
          <a:prstGeom prst="rect">
            <a:avLst/>
          </a:prstGeom>
          <a:noFill/>
        </p:spPr>
        <p:txBody>
          <a:bodyPr wrap="square" rtlCol="0">
            <a:spAutoFit/>
          </a:bodyPr>
          <a:lstStyle/>
          <a:p>
            <a:r>
              <a:rPr lang="en-US" dirty="0"/>
              <a:t>We create perfect concentration toward the goal of life (one pointedness). The Goal of the life is to be(come) Divine. That Divinity God is Everything!</a:t>
            </a:r>
          </a:p>
        </p:txBody>
      </p:sp>
      <p:sp>
        <p:nvSpPr>
          <p:cNvPr id="8" name="TextBox 7">
            <a:extLst>
              <a:ext uri="{FF2B5EF4-FFF2-40B4-BE49-F238E27FC236}">
                <a16:creationId xmlns="" xmlns:a16="http://schemas.microsoft.com/office/drawing/2014/main" id="{7D5D6F8D-2A96-4648-B45F-E56391DF4418}"/>
              </a:ext>
            </a:extLst>
          </p:cNvPr>
          <p:cNvSpPr txBox="1"/>
          <p:nvPr/>
        </p:nvSpPr>
        <p:spPr>
          <a:xfrm>
            <a:off x="625365" y="5559972"/>
            <a:ext cx="9553904" cy="378373"/>
          </a:xfrm>
          <a:prstGeom prst="rect">
            <a:avLst/>
          </a:prstGeom>
          <a:noFill/>
        </p:spPr>
        <p:txBody>
          <a:bodyPr wrap="square" rtlCol="0">
            <a:spAutoFit/>
          </a:bodyPr>
          <a:lstStyle/>
          <a:p>
            <a:r>
              <a:rPr lang="en-US" dirty="0"/>
              <a:t>We wrap ourselves with God, His Teachings, His Work, His </a:t>
            </a:r>
            <a:r>
              <a:rPr lang="en-US" dirty="0" err="1"/>
              <a:t>Satsangs</a:t>
            </a:r>
            <a:r>
              <a:rPr lang="en-US" dirty="0"/>
              <a:t>, Service, Meditation and Prayer!</a:t>
            </a:r>
          </a:p>
        </p:txBody>
      </p:sp>
    </p:spTree>
    <p:extLst>
      <p:ext uri="{BB962C8B-B14F-4D97-AF65-F5344CB8AC3E}">
        <p14:creationId xmlns:p14="http://schemas.microsoft.com/office/powerpoint/2010/main" val="930557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wipe(down)">
                                      <p:cBhvr>
                                        <p:cTn id="43" dur="580">
                                          <p:stCondLst>
                                            <p:cond delay="0"/>
                                          </p:stCondLst>
                                        </p:cTn>
                                        <p:tgtEl>
                                          <p:spTgt spid="5"/>
                                        </p:tgtEl>
                                      </p:cBhvr>
                                    </p:animEffect>
                                    <p:anim calcmode="lin" valueType="num">
                                      <p:cBhvr>
                                        <p:cTn id="4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9" dur="26">
                                          <p:stCondLst>
                                            <p:cond delay="650"/>
                                          </p:stCondLst>
                                        </p:cTn>
                                        <p:tgtEl>
                                          <p:spTgt spid="5"/>
                                        </p:tgtEl>
                                      </p:cBhvr>
                                      <p:to x="100000" y="60000"/>
                                    </p:animScale>
                                    <p:animScale>
                                      <p:cBhvr>
                                        <p:cTn id="50" dur="166" decel="50000">
                                          <p:stCondLst>
                                            <p:cond delay="676"/>
                                          </p:stCondLst>
                                        </p:cTn>
                                        <p:tgtEl>
                                          <p:spTgt spid="5"/>
                                        </p:tgtEl>
                                      </p:cBhvr>
                                      <p:to x="100000" y="100000"/>
                                    </p:animScale>
                                    <p:animScale>
                                      <p:cBhvr>
                                        <p:cTn id="51" dur="26">
                                          <p:stCondLst>
                                            <p:cond delay="1312"/>
                                          </p:stCondLst>
                                        </p:cTn>
                                        <p:tgtEl>
                                          <p:spTgt spid="5"/>
                                        </p:tgtEl>
                                      </p:cBhvr>
                                      <p:to x="100000" y="80000"/>
                                    </p:animScale>
                                    <p:animScale>
                                      <p:cBhvr>
                                        <p:cTn id="52" dur="166" decel="50000">
                                          <p:stCondLst>
                                            <p:cond delay="1338"/>
                                          </p:stCondLst>
                                        </p:cTn>
                                        <p:tgtEl>
                                          <p:spTgt spid="5"/>
                                        </p:tgtEl>
                                      </p:cBhvr>
                                      <p:to x="100000" y="100000"/>
                                    </p:animScale>
                                    <p:animScale>
                                      <p:cBhvr>
                                        <p:cTn id="53" dur="26">
                                          <p:stCondLst>
                                            <p:cond delay="1642"/>
                                          </p:stCondLst>
                                        </p:cTn>
                                        <p:tgtEl>
                                          <p:spTgt spid="5"/>
                                        </p:tgtEl>
                                      </p:cBhvr>
                                      <p:to x="100000" y="90000"/>
                                    </p:animScale>
                                    <p:animScale>
                                      <p:cBhvr>
                                        <p:cTn id="54" dur="166" decel="50000">
                                          <p:stCondLst>
                                            <p:cond delay="1668"/>
                                          </p:stCondLst>
                                        </p:cTn>
                                        <p:tgtEl>
                                          <p:spTgt spid="5"/>
                                        </p:tgtEl>
                                      </p:cBhvr>
                                      <p:to x="100000" y="100000"/>
                                    </p:animScale>
                                    <p:animScale>
                                      <p:cBhvr>
                                        <p:cTn id="55" dur="26">
                                          <p:stCondLst>
                                            <p:cond delay="1808"/>
                                          </p:stCondLst>
                                        </p:cTn>
                                        <p:tgtEl>
                                          <p:spTgt spid="5"/>
                                        </p:tgtEl>
                                      </p:cBhvr>
                                      <p:to x="100000" y="95000"/>
                                    </p:animScale>
                                    <p:animScale>
                                      <p:cBhvr>
                                        <p:cTn id="56" dur="166" decel="50000">
                                          <p:stCondLst>
                                            <p:cond delay="1834"/>
                                          </p:stCondLst>
                                        </p:cTn>
                                        <p:tgtEl>
                                          <p:spTgt spid="5"/>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animEffect transition="in" filter="wipe(down)">
                                      <p:cBhvr>
                                        <p:cTn id="61" dur="580">
                                          <p:stCondLst>
                                            <p:cond delay="0"/>
                                          </p:stCondLst>
                                        </p:cTn>
                                        <p:tgtEl>
                                          <p:spTgt spid="7"/>
                                        </p:tgtEl>
                                      </p:cBhvr>
                                    </p:animEffect>
                                    <p:anim calcmode="lin" valueType="num">
                                      <p:cBhvr>
                                        <p:cTn id="6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67" dur="26">
                                          <p:stCondLst>
                                            <p:cond delay="650"/>
                                          </p:stCondLst>
                                        </p:cTn>
                                        <p:tgtEl>
                                          <p:spTgt spid="7"/>
                                        </p:tgtEl>
                                      </p:cBhvr>
                                      <p:to x="100000" y="60000"/>
                                    </p:animScale>
                                    <p:animScale>
                                      <p:cBhvr>
                                        <p:cTn id="68" dur="166" decel="50000">
                                          <p:stCondLst>
                                            <p:cond delay="676"/>
                                          </p:stCondLst>
                                        </p:cTn>
                                        <p:tgtEl>
                                          <p:spTgt spid="7"/>
                                        </p:tgtEl>
                                      </p:cBhvr>
                                      <p:to x="100000" y="100000"/>
                                    </p:animScale>
                                    <p:animScale>
                                      <p:cBhvr>
                                        <p:cTn id="69" dur="26">
                                          <p:stCondLst>
                                            <p:cond delay="1312"/>
                                          </p:stCondLst>
                                        </p:cTn>
                                        <p:tgtEl>
                                          <p:spTgt spid="7"/>
                                        </p:tgtEl>
                                      </p:cBhvr>
                                      <p:to x="100000" y="80000"/>
                                    </p:animScale>
                                    <p:animScale>
                                      <p:cBhvr>
                                        <p:cTn id="70" dur="166" decel="50000">
                                          <p:stCondLst>
                                            <p:cond delay="1338"/>
                                          </p:stCondLst>
                                        </p:cTn>
                                        <p:tgtEl>
                                          <p:spTgt spid="7"/>
                                        </p:tgtEl>
                                      </p:cBhvr>
                                      <p:to x="100000" y="100000"/>
                                    </p:animScale>
                                    <p:animScale>
                                      <p:cBhvr>
                                        <p:cTn id="71" dur="26">
                                          <p:stCondLst>
                                            <p:cond delay="1642"/>
                                          </p:stCondLst>
                                        </p:cTn>
                                        <p:tgtEl>
                                          <p:spTgt spid="7"/>
                                        </p:tgtEl>
                                      </p:cBhvr>
                                      <p:to x="100000" y="90000"/>
                                    </p:animScale>
                                    <p:animScale>
                                      <p:cBhvr>
                                        <p:cTn id="72" dur="166" decel="50000">
                                          <p:stCondLst>
                                            <p:cond delay="1668"/>
                                          </p:stCondLst>
                                        </p:cTn>
                                        <p:tgtEl>
                                          <p:spTgt spid="7"/>
                                        </p:tgtEl>
                                      </p:cBhvr>
                                      <p:to x="100000" y="100000"/>
                                    </p:animScale>
                                    <p:animScale>
                                      <p:cBhvr>
                                        <p:cTn id="73" dur="26">
                                          <p:stCondLst>
                                            <p:cond delay="1808"/>
                                          </p:stCondLst>
                                        </p:cTn>
                                        <p:tgtEl>
                                          <p:spTgt spid="7"/>
                                        </p:tgtEl>
                                      </p:cBhvr>
                                      <p:to x="100000" y="95000"/>
                                    </p:animScale>
                                    <p:animScale>
                                      <p:cBhvr>
                                        <p:cTn id="74" dur="166" decel="50000">
                                          <p:stCondLst>
                                            <p:cond delay="1834"/>
                                          </p:stCondLst>
                                        </p:cTn>
                                        <p:tgtEl>
                                          <p:spTgt spid="7"/>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8"/>
                                        </p:tgtEl>
                                        <p:attrNameLst>
                                          <p:attrName>style.visibility</p:attrName>
                                        </p:attrNameLst>
                                      </p:cBhvr>
                                      <p:to>
                                        <p:strVal val="visible"/>
                                      </p:to>
                                    </p:set>
                                    <p:animEffect transition="in" filter="wipe(down)">
                                      <p:cBhvr>
                                        <p:cTn id="79" dur="580">
                                          <p:stCondLst>
                                            <p:cond delay="0"/>
                                          </p:stCondLst>
                                        </p:cTn>
                                        <p:tgtEl>
                                          <p:spTgt spid="8"/>
                                        </p:tgtEl>
                                      </p:cBhvr>
                                    </p:animEffect>
                                    <p:anim calcmode="lin" valueType="num">
                                      <p:cBhvr>
                                        <p:cTn id="80"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85" dur="26">
                                          <p:stCondLst>
                                            <p:cond delay="650"/>
                                          </p:stCondLst>
                                        </p:cTn>
                                        <p:tgtEl>
                                          <p:spTgt spid="8"/>
                                        </p:tgtEl>
                                      </p:cBhvr>
                                      <p:to x="100000" y="60000"/>
                                    </p:animScale>
                                    <p:animScale>
                                      <p:cBhvr>
                                        <p:cTn id="86" dur="166" decel="50000">
                                          <p:stCondLst>
                                            <p:cond delay="676"/>
                                          </p:stCondLst>
                                        </p:cTn>
                                        <p:tgtEl>
                                          <p:spTgt spid="8"/>
                                        </p:tgtEl>
                                      </p:cBhvr>
                                      <p:to x="100000" y="100000"/>
                                    </p:animScale>
                                    <p:animScale>
                                      <p:cBhvr>
                                        <p:cTn id="87" dur="26">
                                          <p:stCondLst>
                                            <p:cond delay="1312"/>
                                          </p:stCondLst>
                                        </p:cTn>
                                        <p:tgtEl>
                                          <p:spTgt spid="8"/>
                                        </p:tgtEl>
                                      </p:cBhvr>
                                      <p:to x="100000" y="80000"/>
                                    </p:animScale>
                                    <p:animScale>
                                      <p:cBhvr>
                                        <p:cTn id="88" dur="166" decel="50000">
                                          <p:stCondLst>
                                            <p:cond delay="1338"/>
                                          </p:stCondLst>
                                        </p:cTn>
                                        <p:tgtEl>
                                          <p:spTgt spid="8"/>
                                        </p:tgtEl>
                                      </p:cBhvr>
                                      <p:to x="100000" y="100000"/>
                                    </p:animScale>
                                    <p:animScale>
                                      <p:cBhvr>
                                        <p:cTn id="89" dur="26">
                                          <p:stCondLst>
                                            <p:cond delay="1642"/>
                                          </p:stCondLst>
                                        </p:cTn>
                                        <p:tgtEl>
                                          <p:spTgt spid="8"/>
                                        </p:tgtEl>
                                      </p:cBhvr>
                                      <p:to x="100000" y="90000"/>
                                    </p:animScale>
                                    <p:animScale>
                                      <p:cBhvr>
                                        <p:cTn id="90" dur="166" decel="50000">
                                          <p:stCondLst>
                                            <p:cond delay="1668"/>
                                          </p:stCondLst>
                                        </p:cTn>
                                        <p:tgtEl>
                                          <p:spTgt spid="8"/>
                                        </p:tgtEl>
                                      </p:cBhvr>
                                      <p:to x="100000" y="100000"/>
                                    </p:animScale>
                                    <p:animScale>
                                      <p:cBhvr>
                                        <p:cTn id="91" dur="26">
                                          <p:stCondLst>
                                            <p:cond delay="1808"/>
                                          </p:stCondLst>
                                        </p:cTn>
                                        <p:tgtEl>
                                          <p:spTgt spid="8"/>
                                        </p:tgtEl>
                                      </p:cBhvr>
                                      <p:to x="100000" y="95000"/>
                                    </p:animScale>
                                    <p:animScale>
                                      <p:cBhvr>
                                        <p:cTn id="92"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F5BCCE5A-4C10-4C49-9074-D495C118424B}"/>
              </a:ext>
            </a:extLst>
          </p:cNvPr>
          <p:cNvSpPr/>
          <p:nvPr/>
        </p:nvSpPr>
        <p:spPr>
          <a:xfrm>
            <a:off x="3392769" y="2694066"/>
            <a:ext cx="5511573"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rPr>
              <a:t>All Thanks To God!</a:t>
            </a:r>
          </a:p>
        </p:txBody>
      </p:sp>
    </p:spTree>
    <p:extLst>
      <p:ext uri="{BB962C8B-B14F-4D97-AF65-F5344CB8AC3E}">
        <p14:creationId xmlns:p14="http://schemas.microsoft.com/office/powerpoint/2010/main" val="12870865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186FDB5-00A4-4724-BD86-8C627B919BD7}"/>
              </a:ext>
            </a:extLst>
          </p:cNvPr>
          <p:cNvSpPr>
            <a:spLocks noGrp="1"/>
          </p:cNvSpPr>
          <p:nvPr>
            <p:ph type="title"/>
          </p:nvPr>
        </p:nvSpPr>
        <p:spPr/>
        <p:txBody>
          <a:bodyPr/>
          <a:lstStyle/>
          <a:p>
            <a:pPr algn="ctr"/>
            <a:r>
              <a:rPr lang="en-US" dirty="0"/>
              <a:t>What does karma Mean?</a:t>
            </a:r>
          </a:p>
        </p:txBody>
      </p:sp>
      <p:sp>
        <p:nvSpPr>
          <p:cNvPr id="3" name="TextBox 2">
            <a:extLst>
              <a:ext uri="{FF2B5EF4-FFF2-40B4-BE49-F238E27FC236}">
                <a16:creationId xmlns="" xmlns:a16="http://schemas.microsoft.com/office/drawing/2014/main" id="{3EB8B49D-3646-4DE2-A4DA-5A29808BBC2C}"/>
              </a:ext>
            </a:extLst>
          </p:cNvPr>
          <p:cNvSpPr txBox="1"/>
          <p:nvPr/>
        </p:nvSpPr>
        <p:spPr>
          <a:xfrm>
            <a:off x="685801" y="1949669"/>
            <a:ext cx="8085082" cy="369332"/>
          </a:xfrm>
          <a:prstGeom prst="rect">
            <a:avLst/>
          </a:prstGeom>
          <a:noFill/>
        </p:spPr>
        <p:txBody>
          <a:bodyPr wrap="square" rtlCol="0">
            <a:spAutoFit/>
          </a:bodyPr>
          <a:lstStyle/>
          <a:p>
            <a:r>
              <a:rPr lang="en-US" dirty="0"/>
              <a:t>Karma Means </a:t>
            </a:r>
            <a:r>
              <a:rPr lang="en-US" dirty="0" smtClean="0"/>
              <a:t>Action.</a:t>
            </a:r>
            <a:endParaRPr lang="en-US" dirty="0"/>
          </a:p>
        </p:txBody>
      </p:sp>
      <p:sp>
        <p:nvSpPr>
          <p:cNvPr id="4" name="TextBox 3">
            <a:extLst>
              <a:ext uri="{FF2B5EF4-FFF2-40B4-BE49-F238E27FC236}">
                <a16:creationId xmlns="" xmlns:a16="http://schemas.microsoft.com/office/drawing/2014/main" id="{0173E715-090A-4473-A04E-4C72EA1B8BC8}"/>
              </a:ext>
            </a:extLst>
          </p:cNvPr>
          <p:cNvSpPr txBox="1"/>
          <p:nvPr/>
        </p:nvSpPr>
        <p:spPr>
          <a:xfrm>
            <a:off x="685801" y="2627587"/>
            <a:ext cx="5975131" cy="369332"/>
          </a:xfrm>
          <a:prstGeom prst="rect">
            <a:avLst/>
          </a:prstGeom>
          <a:noFill/>
        </p:spPr>
        <p:txBody>
          <a:bodyPr wrap="square" rtlCol="0">
            <a:spAutoFit/>
          </a:bodyPr>
          <a:lstStyle/>
          <a:p>
            <a:r>
              <a:rPr lang="en-US" dirty="0"/>
              <a:t>Karma has a direct relationship with </a:t>
            </a:r>
            <a:r>
              <a:rPr lang="en-US" dirty="0" err="1" smtClean="0"/>
              <a:t>Daharma</a:t>
            </a:r>
            <a:r>
              <a:rPr lang="en-US" dirty="0" smtClean="0"/>
              <a:t>. </a:t>
            </a:r>
            <a:endParaRPr lang="en-US" dirty="0"/>
          </a:p>
        </p:txBody>
      </p:sp>
    </p:spTree>
    <p:extLst>
      <p:ext uri="{BB962C8B-B14F-4D97-AF65-F5344CB8AC3E}">
        <p14:creationId xmlns:p14="http://schemas.microsoft.com/office/powerpoint/2010/main" val="3268329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74EB3E-72DE-4768-8953-BA97025B7EF7}"/>
              </a:ext>
            </a:extLst>
          </p:cNvPr>
          <p:cNvSpPr>
            <a:spLocks noGrp="1"/>
          </p:cNvSpPr>
          <p:nvPr>
            <p:ph type="title"/>
          </p:nvPr>
        </p:nvSpPr>
        <p:spPr/>
        <p:txBody>
          <a:bodyPr/>
          <a:lstStyle/>
          <a:p>
            <a:pPr algn="ctr"/>
            <a:r>
              <a:rPr lang="en-US" dirty="0"/>
              <a:t>What is </a:t>
            </a:r>
            <a:r>
              <a:rPr lang="en-US" dirty="0" err="1"/>
              <a:t>daharma</a:t>
            </a:r>
            <a:r>
              <a:rPr lang="en-US" dirty="0"/>
              <a:t>?</a:t>
            </a:r>
          </a:p>
        </p:txBody>
      </p:sp>
      <p:sp>
        <p:nvSpPr>
          <p:cNvPr id="3" name="TextBox 2">
            <a:extLst>
              <a:ext uri="{FF2B5EF4-FFF2-40B4-BE49-F238E27FC236}">
                <a16:creationId xmlns="" xmlns:a16="http://schemas.microsoft.com/office/drawing/2014/main" id="{2BFB5CF9-804C-4182-8E95-3E6667B7F9EB}"/>
              </a:ext>
            </a:extLst>
          </p:cNvPr>
          <p:cNvSpPr txBox="1"/>
          <p:nvPr/>
        </p:nvSpPr>
        <p:spPr>
          <a:xfrm>
            <a:off x="685800" y="2065867"/>
            <a:ext cx="10502461" cy="369332"/>
          </a:xfrm>
          <a:prstGeom prst="rect">
            <a:avLst/>
          </a:prstGeom>
          <a:noFill/>
        </p:spPr>
        <p:txBody>
          <a:bodyPr wrap="square" rtlCol="0">
            <a:spAutoFit/>
          </a:bodyPr>
          <a:lstStyle/>
          <a:p>
            <a:r>
              <a:rPr lang="en-US" dirty="0" smtClean="0"/>
              <a:t>“</a:t>
            </a:r>
            <a:r>
              <a:rPr lang="en-US" dirty="0" err="1" smtClean="0"/>
              <a:t>Daharma</a:t>
            </a:r>
            <a:r>
              <a:rPr lang="en-US" dirty="0" smtClean="0"/>
              <a:t>” </a:t>
            </a:r>
            <a:r>
              <a:rPr lang="en-US" dirty="0"/>
              <a:t>(or </a:t>
            </a:r>
            <a:r>
              <a:rPr lang="en-US" dirty="0" smtClean="0"/>
              <a:t>“</a:t>
            </a:r>
            <a:r>
              <a:rPr lang="en-US" dirty="0" err="1" smtClean="0"/>
              <a:t>Darma</a:t>
            </a:r>
            <a:r>
              <a:rPr lang="en-US" dirty="0" smtClean="0"/>
              <a:t>”</a:t>
            </a:r>
            <a:r>
              <a:rPr lang="en-US" dirty="0" smtClean="0"/>
              <a:t>) </a:t>
            </a:r>
            <a:r>
              <a:rPr lang="en-US" dirty="0"/>
              <a:t>means </a:t>
            </a:r>
            <a:r>
              <a:rPr lang="en-US" dirty="0" smtClean="0"/>
              <a:t>“</a:t>
            </a:r>
            <a:r>
              <a:rPr lang="en-US" dirty="0" smtClean="0"/>
              <a:t>innate </a:t>
            </a:r>
            <a:r>
              <a:rPr lang="en-US" dirty="0"/>
              <a:t>nature” or the Laws governing each and every thing. </a:t>
            </a:r>
          </a:p>
        </p:txBody>
      </p:sp>
      <p:sp>
        <p:nvSpPr>
          <p:cNvPr id="4" name="TextBox 3">
            <a:extLst>
              <a:ext uri="{FF2B5EF4-FFF2-40B4-BE49-F238E27FC236}">
                <a16:creationId xmlns="" xmlns:a16="http://schemas.microsoft.com/office/drawing/2014/main" id="{E2DA6E81-0552-4575-902F-EBA6FF7471DF}"/>
              </a:ext>
            </a:extLst>
          </p:cNvPr>
          <p:cNvSpPr txBox="1"/>
          <p:nvPr/>
        </p:nvSpPr>
        <p:spPr>
          <a:xfrm>
            <a:off x="685801" y="2801007"/>
            <a:ext cx="8287407" cy="646331"/>
          </a:xfrm>
          <a:prstGeom prst="rect">
            <a:avLst/>
          </a:prstGeom>
          <a:noFill/>
        </p:spPr>
        <p:txBody>
          <a:bodyPr wrap="square" rtlCol="0">
            <a:spAutoFit/>
          </a:bodyPr>
          <a:lstStyle/>
          <a:p>
            <a:r>
              <a:rPr lang="en-US" dirty="0"/>
              <a:t>Therefore </a:t>
            </a:r>
            <a:r>
              <a:rPr lang="en-US" dirty="0" smtClean="0"/>
              <a:t>in </a:t>
            </a:r>
            <a:r>
              <a:rPr lang="en-US" dirty="0"/>
              <a:t>human life as in the universe as a whole, there are Laws (Daharmas) which have been set up by God to be followed. </a:t>
            </a:r>
          </a:p>
        </p:txBody>
      </p:sp>
      <p:sp>
        <p:nvSpPr>
          <p:cNvPr id="5" name="TextBox 4">
            <a:extLst>
              <a:ext uri="{FF2B5EF4-FFF2-40B4-BE49-F238E27FC236}">
                <a16:creationId xmlns="" xmlns:a16="http://schemas.microsoft.com/office/drawing/2014/main" id="{AE853033-25DD-4C22-B8A8-6EBC529CAB99}"/>
              </a:ext>
            </a:extLst>
          </p:cNvPr>
          <p:cNvSpPr txBox="1"/>
          <p:nvPr/>
        </p:nvSpPr>
        <p:spPr>
          <a:xfrm>
            <a:off x="685800" y="3846786"/>
            <a:ext cx="9913883" cy="646331"/>
          </a:xfrm>
          <a:prstGeom prst="rect">
            <a:avLst/>
          </a:prstGeom>
          <a:noFill/>
        </p:spPr>
        <p:txBody>
          <a:bodyPr wrap="square" rtlCol="0">
            <a:spAutoFit/>
          </a:bodyPr>
          <a:lstStyle/>
          <a:p>
            <a:r>
              <a:rPr lang="en-US" dirty="0"/>
              <a:t>As the subjects become more complicated, they will become multi-natured (they will have more than one Daharma).</a:t>
            </a:r>
          </a:p>
        </p:txBody>
      </p:sp>
      <p:sp>
        <p:nvSpPr>
          <p:cNvPr id="6" name="TextBox 5">
            <a:extLst>
              <a:ext uri="{FF2B5EF4-FFF2-40B4-BE49-F238E27FC236}">
                <a16:creationId xmlns="" xmlns:a16="http://schemas.microsoft.com/office/drawing/2014/main" id="{7FE78250-CBE3-4DFC-9228-8F9A0B668A24}"/>
              </a:ext>
            </a:extLst>
          </p:cNvPr>
          <p:cNvSpPr txBox="1"/>
          <p:nvPr/>
        </p:nvSpPr>
        <p:spPr>
          <a:xfrm>
            <a:off x="685800" y="4745420"/>
            <a:ext cx="9243848" cy="923330"/>
          </a:xfrm>
          <a:prstGeom prst="rect">
            <a:avLst/>
          </a:prstGeom>
          <a:noFill/>
        </p:spPr>
        <p:txBody>
          <a:bodyPr wrap="square" rtlCol="0">
            <a:spAutoFit/>
          </a:bodyPr>
          <a:lstStyle/>
          <a:p>
            <a:r>
              <a:rPr lang="en-US" dirty="0"/>
              <a:t>These natures or Daharmas can be understood by deep observation, meditation, and concentration.  Also most of them are revealed by God through His Prophets (if you understand them).</a:t>
            </a:r>
          </a:p>
        </p:txBody>
      </p:sp>
    </p:spTree>
    <p:extLst>
      <p:ext uri="{BB962C8B-B14F-4D97-AF65-F5344CB8AC3E}">
        <p14:creationId xmlns:p14="http://schemas.microsoft.com/office/powerpoint/2010/main" val="2688956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wipe(down)">
                                      <p:cBhvr>
                                        <p:cTn id="43" dur="580">
                                          <p:stCondLst>
                                            <p:cond delay="0"/>
                                          </p:stCondLst>
                                        </p:cTn>
                                        <p:tgtEl>
                                          <p:spTgt spid="5"/>
                                        </p:tgtEl>
                                      </p:cBhvr>
                                    </p:animEffect>
                                    <p:anim calcmode="lin" valueType="num">
                                      <p:cBhvr>
                                        <p:cTn id="4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9" dur="26">
                                          <p:stCondLst>
                                            <p:cond delay="650"/>
                                          </p:stCondLst>
                                        </p:cTn>
                                        <p:tgtEl>
                                          <p:spTgt spid="5"/>
                                        </p:tgtEl>
                                      </p:cBhvr>
                                      <p:to x="100000" y="60000"/>
                                    </p:animScale>
                                    <p:animScale>
                                      <p:cBhvr>
                                        <p:cTn id="50" dur="166" decel="50000">
                                          <p:stCondLst>
                                            <p:cond delay="676"/>
                                          </p:stCondLst>
                                        </p:cTn>
                                        <p:tgtEl>
                                          <p:spTgt spid="5"/>
                                        </p:tgtEl>
                                      </p:cBhvr>
                                      <p:to x="100000" y="100000"/>
                                    </p:animScale>
                                    <p:animScale>
                                      <p:cBhvr>
                                        <p:cTn id="51" dur="26">
                                          <p:stCondLst>
                                            <p:cond delay="1312"/>
                                          </p:stCondLst>
                                        </p:cTn>
                                        <p:tgtEl>
                                          <p:spTgt spid="5"/>
                                        </p:tgtEl>
                                      </p:cBhvr>
                                      <p:to x="100000" y="80000"/>
                                    </p:animScale>
                                    <p:animScale>
                                      <p:cBhvr>
                                        <p:cTn id="52" dur="166" decel="50000">
                                          <p:stCondLst>
                                            <p:cond delay="1338"/>
                                          </p:stCondLst>
                                        </p:cTn>
                                        <p:tgtEl>
                                          <p:spTgt spid="5"/>
                                        </p:tgtEl>
                                      </p:cBhvr>
                                      <p:to x="100000" y="100000"/>
                                    </p:animScale>
                                    <p:animScale>
                                      <p:cBhvr>
                                        <p:cTn id="53" dur="26">
                                          <p:stCondLst>
                                            <p:cond delay="1642"/>
                                          </p:stCondLst>
                                        </p:cTn>
                                        <p:tgtEl>
                                          <p:spTgt spid="5"/>
                                        </p:tgtEl>
                                      </p:cBhvr>
                                      <p:to x="100000" y="90000"/>
                                    </p:animScale>
                                    <p:animScale>
                                      <p:cBhvr>
                                        <p:cTn id="54" dur="166" decel="50000">
                                          <p:stCondLst>
                                            <p:cond delay="1668"/>
                                          </p:stCondLst>
                                        </p:cTn>
                                        <p:tgtEl>
                                          <p:spTgt spid="5"/>
                                        </p:tgtEl>
                                      </p:cBhvr>
                                      <p:to x="100000" y="100000"/>
                                    </p:animScale>
                                    <p:animScale>
                                      <p:cBhvr>
                                        <p:cTn id="55" dur="26">
                                          <p:stCondLst>
                                            <p:cond delay="1808"/>
                                          </p:stCondLst>
                                        </p:cTn>
                                        <p:tgtEl>
                                          <p:spTgt spid="5"/>
                                        </p:tgtEl>
                                      </p:cBhvr>
                                      <p:to x="100000" y="95000"/>
                                    </p:animScale>
                                    <p:animScale>
                                      <p:cBhvr>
                                        <p:cTn id="56" dur="166" decel="50000">
                                          <p:stCondLst>
                                            <p:cond delay="1834"/>
                                          </p:stCondLst>
                                        </p:cTn>
                                        <p:tgtEl>
                                          <p:spTgt spid="5"/>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wipe(down)">
                                      <p:cBhvr>
                                        <p:cTn id="61" dur="580">
                                          <p:stCondLst>
                                            <p:cond delay="0"/>
                                          </p:stCondLst>
                                        </p:cTn>
                                        <p:tgtEl>
                                          <p:spTgt spid="6"/>
                                        </p:tgtEl>
                                      </p:cBhvr>
                                    </p:animEffect>
                                    <p:anim calcmode="lin" valueType="num">
                                      <p:cBhvr>
                                        <p:cTn id="6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67" dur="26">
                                          <p:stCondLst>
                                            <p:cond delay="650"/>
                                          </p:stCondLst>
                                        </p:cTn>
                                        <p:tgtEl>
                                          <p:spTgt spid="6"/>
                                        </p:tgtEl>
                                      </p:cBhvr>
                                      <p:to x="100000" y="60000"/>
                                    </p:animScale>
                                    <p:animScale>
                                      <p:cBhvr>
                                        <p:cTn id="68" dur="166" decel="50000">
                                          <p:stCondLst>
                                            <p:cond delay="676"/>
                                          </p:stCondLst>
                                        </p:cTn>
                                        <p:tgtEl>
                                          <p:spTgt spid="6"/>
                                        </p:tgtEl>
                                      </p:cBhvr>
                                      <p:to x="100000" y="100000"/>
                                    </p:animScale>
                                    <p:animScale>
                                      <p:cBhvr>
                                        <p:cTn id="69" dur="26">
                                          <p:stCondLst>
                                            <p:cond delay="1312"/>
                                          </p:stCondLst>
                                        </p:cTn>
                                        <p:tgtEl>
                                          <p:spTgt spid="6"/>
                                        </p:tgtEl>
                                      </p:cBhvr>
                                      <p:to x="100000" y="80000"/>
                                    </p:animScale>
                                    <p:animScale>
                                      <p:cBhvr>
                                        <p:cTn id="70" dur="166" decel="50000">
                                          <p:stCondLst>
                                            <p:cond delay="1338"/>
                                          </p:stCondLst>
                                        </p:cTn>
                                        <p:tgtEl>
                                          <p:spTgt spid="6"/>
                                        </p:tgtEl>
                                      </p:cBhvr>
                                      <p:to x="100000" y="100000"/>
                                    </p:animScale>
                                    <p:animScale>
                                      <p:cBhvr>
                                        <p:cTn id="71" dur="26">
                                          <p:stCondLst>
                                            <p:cond delay="1642"/>
                                          </p:stCondLst>
                                        </p:cTn>
                                        <p:tgtEl>
                                          <p:spTgt spid="6"/>
                                        </p:tgtEl>
                                      </p:cBhvr>
                                      <p:to x="100000" y="90000"/>
                                    </p:animScale>
                                    <p:animScale>
                                      <p:cBhvr>
                                        <p:cTn id="72" dur="166" decel="50000">
                                          <p:stCondLst>
                                            <p:cond delay="1668"/>
                                          </p:stCondLst>
                                        </p:cTn>
                                        <p:tgtEl>
                                          <p:spTgt spid="6"/>
                                        </p:tgtEl>
                                      </p:cBhvr>
                                      <p:to x="100000" y="100000"/>
                                    </p:animScale>
                                    <p:animScale>
                                      <p:cBhvr>
                                        <p:cTn id="73" dur="26">
                                          <p:stCondLst>
                                            <p:cond delay="1808"/>
                                          </p:stCondLst>
                                        </p:cTn>
                                        <p:tgtEl>
                                          <p:spTgt spid="6"/>
                                        </p:tgtEl>
                                      </p:cBhvr>
                                      <p:to x="100000" y="95000"/>
                                    </p:animScale>
                                    <p:animScale>
                                      <p:cBhvr>
                                        <p:cTn id="74"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09776B-D4CC-4AAB-97E1-E829292A11C7}"/>
              </a:ext>
            </a:extLst>
          </p:cNvPr>
          <p:cNvSpPr>
            <a:spLocks noGrp="1"/>
          </p:cNvSpPr>
          <p:nvPr>
            <p:ph type="title"/>
          </p:nvPr>
        </p:nvSpPr>
        <p:spPr/>
        <p:txBody>
          <a:bodyPr/>
          <a:lstStyle/>
          <a:p>
            <a:pPr algn="ctr"/>
            <a:r>
              <a:rPr lang="en-US" dirty="0"/>
              <a:t>What happens if daharmas are not followed?</a:t>
            </a:r>
          </a:p>
        </p:txBody>
      </p:sp>
      <p:sp>
        <p:nvSpPr>
          <p:cNvPr id="3" name="TextBox 2">
            <a:extLst>
              <a:ext uri="{FF2B5EF4-FFF2-40B4-BE49-F238E27FC236}">
                <a16:creationId xmlns="" xmlns:a16="http://schemas.microsoft.com/office/drawing/2014/main" id="{B3AB781C-2B5A-40D5-AED6-05FB3ED9C1A6}"/>
              </a:ext>
            </a:extLst>
          </p:cNvPr>
          <p:cNvSpPr txBox="1"/>
          <p:nvPr/>
        </p:nvSpPr>
        <p:spPr>
          <a:xfrm>
            <a:off x="685801" y="2118419"/>
            <a:ext cx="9869214" cy="646331"/>
          </a:xfrm>
          <a:prstGeom prst="rect">
            <a:avLst/>
          </a:prstGeom>
          <a:noFill/>
        </p:spPr>
        <p:txBody>
          <a:bodyPr wrap="square" rtlCol="0">
            <a:spAutoFit/>
          </a:bodyPr>
          <a:lstStyle/>
          <a:p>
            <a:r>
              <a:rPr lang="en-US" dirty="0"/>
              <a:t>Deviation from Daharma (universal laws) is violence, because violence means to deviate from a set of rules which have been ascribed to be followed.</a:t>
            </a:r>
          </a:p>
        </p:txBody>
      </p:sp>
      <p:sp>
        <p:nvSpPr>
          <p:cNvPr id="4" name="TextBox 3">
            <a:extLst>
              <a:ext uri="{FF2B5EF4-FFF2-40B4-BE49-F238E27FC236}">
                <a16:creationId xmlns="" xmlns:a16="http://schemas.microsoft.com/office/drawing/2014/main" id="{09995555-A90D-4C13-AFFA-D667EF907CF7}"/>
              </a:ext>
            </a:extLst>
          </p:cNvPr>
          <p:cNvSpPr txBox="1"/>
          <p:nvPr/>
        </p:nvSpPr>
        <p:spPr>
          <a:xfrm>
            <a:off x="685801" y="3153104"/>
            <a:ext cx="9960633" cy="646331"/>
          </a:xfrm>
          <a:prstGeom prst="rect">
            <a:avLst/>
          </a:prstGeom>
          <a:noFill/>
        </p:spPr>
        <p:txBody>
          <a:bodyPr wrap="square" rtlCol="0">
            <a:spAutoFit/>
          </a:bodyPr>
          <a:lstStyle/>
          <a:p>
            <a:r>
              <a:rPr lang="en-US" dirty="0"/>
              <a:t>If a subject follows his or her nature, it will be in harmony with the Universal Laws.  If he or she does not follow his or her nature, disharmony will be created which will result in confusion and unhappiness.</a:t>
            </a:r>
          </a:p>
        </p:txBody>
      </p:sp>
    </p:spTree>
    <p:extLst>
      <p:ext uri="{BB962C8B-B14F-4D97-AF65-F5344CB8AC3E}">
        <p14:creationId xmlns:p14="http://schemas.microsoft.com/office/powerpoint/2010/main" val="2749765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D0E060-B277-4B90-80C0-7B7A8D64C9FE}"/>
              </a:ext>
            </a:extLst>
          </p:cNvPr>
          <p:cNvSpPr>
            <a:spLocks noGrp="1"/>
          </p:cNvSpPr>
          <p:nvPr>
            <p:ph type="title"/>
          </p:nvPr>
        </p:nvSpPr>
        <p:spPr/>
        <p:txBody>
          <a:bodyPr/>
          <a:lstStyle/>
          <a:p>
            <a:r>
              <a:rPr lang="en-US" dirty="0"/>
              <a:t>What is the law of karma?</a:t>
            </a:r>
          </a:p>
        </p:txBody>
      </p:sp>
      <p:sp>
        <p:nvSpPr>
          <p:cNvPr id="3" name="TextBox 2">
            <a:extLst>
              <a:ext uri="{FF2B5EF4-FFF2-40B4-BE49-F238E27FC236}">
                <a16:creationId xmlns="" xmlns:a16="http://schemas.microsoft.com/office/drawing/2014/main" id="{88159F1A-14FB-4FCF-BB4D-9591BB5CA9C8}"/>
              </a:ext>
            </a:extLst>
          </p:cNvPr>
          <p:cNvSpPr txBox="1"/>
          <p:nvPr/>
        </p:nvSpPr>
        <p:spPr>
          <a:xfrm>
            <a:off x="685801" y="2019436"/>
            <a:ext cx="9422525" cy="369332"/>
          </a:xfrm>
          <a:prstGeom prst="rect">
            <a:avLst/>
          </a:prstGeom>
          <a:noFill/>
        </p:spPr>
        <p:txBody>
          <a:bodyPr wrap="square" rtlCol="0">
            <a:spAutoFit/>
          </a:bodyPr>
          <a:lstStyle/>
          <a:p>
            <a:r>
              <a:rPr lang="en-US" dirty="0"/>
              <a:t>Any action creates a reaction that remains in the universe. </a:t>
            </a:r>
          </a:p>
        </p:txBody>
      </p:sp>
      <p:sp>
        <p:nvSpPr>
          <p:cNvPr id="4" name="TextBox 3">
            <a:extLst>
              <a:ext uri="{FF2B5EF4-FFF2-40B4-BE49-F238E27FC236}">
                <a16:creationId xmlns="" xmlns:a16="http://schemas.microsoft.com/office/drawing/2014/main" id="{0974CF04-02BA-4911-A326-6F5CDFC8F264}"/>
              </a:ext>
            </a:extLst>
          </p:cNvPr>
          <p:cNvSpPr txBox="1"/>
          <p:nvPr/>
        </p:nvSpPr>
        <p:spPr>
          <a:xfrm>
            <a:off x="685801" y="2829372"/>
            <a:ext cx="11106806" cy="646331"/>
          </a:xfrm>
          <a:prstGeom prst="rect">
            <a:avLst/>
          </a:prstGeom>
          <a:noFill/>
        </p:spPr>
        <p:txBody>
          <a:bodyPr wrap="square" rtlCol="0">
            <a:spAutoFit/>
          </a:bodyPr>
          <a:lstStyle/>
          <a:p>
            <a:r>
              <a:rPr lang="en-US" dirty="0"/>
              <a:t>Bad actions create bad reactions, and the person should pay for them.  Good actions create good reactions and a person should be rewarded for those </a:t>
            </a:r>
            <a:r>
              <a:rPr lang="en-US" dirty="0" smtClean="0"/>
              <a:t>actions.</a:t>
            </a:r>
            <a:endParaRPr lang="en-US" dirty="0"/>
          </a:p>
        </p:txBody>
      </p:sp>
      <p:sp>
        <p:nvSpPr>
          <p:cNvPr id="5" name="TextBox 4">
            <a:extLst>
              <a:ext uri="{FF2B5EF4-FFF2-40B4-BE49-F238E27FC236}">
                <a16:creationId xmlns="" xmlns:a16="http://schemas.microsoft.com/office/drawing/2014/main" id="{D409D912-88ED-4E36-AA11-82F0DFA4D528}"/>
              </a:ext>
            </a:extLst>
          </p:cNvPr>
          <p:cNvSpPr txBox="1"/>
          <p:nvPr/>
        </p:nvSpPr>
        <p:spPr>
          <a:xfrm>
            <a:off x="685800" y="3911052"/>
            <a:ext cx="10071537" cy="646331"/>
          </a:xfrm>
          <a:prstGeom prst="rect">
            <a:avLst/>
          </a:prstGeom>
          <a:noFill/>
        </p:spPr>
        <p:txBody>
          <a:bodyPr wrap="square" rtlCol="0">
            <a:spAutoFit/>
          </a:bodyPr>
          <a:lstStyle/>
          <a:p>
            <a:r>
              <a:rPr lang="en-US"/>
              <a:t>The action (karma) should be according to the Laws of the universe (Daharma). Otherwise, it will create bad reactions (samskaras) and bind the Soul (tama guna crudifies the consciousness, "sin").</a:t>
            </a:r>
            <a:endParaRPr lang="en-US" dirty="0"/>
          </a:p>
        </p:txBody>
      </p:sp>
    </p:spTree>
    <p:extLst>
      <p:ext uri="{BB962C8B-B14F-4D97-AF65-F5344CB8AC3E}">
        <p14:creationId xmlns:p14="http://schemas.microsoft.com/office/powerpoint/2010/main" val="391944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wipe(down)">
                                      <p:cBhvr>
                                        <p:cTn id="43" dur="580">
                                          <p:stCondLst>
                                            <p:cond delay="0"/>
                                          </p:stCondLst>
                                        </p:cTn>
                                        <p:tgtEl>
                                          <p:spTgt spid="5"/>
                                        </p:tgtEl>
                                      </p:cBhvr>
                                    </p:animEffect>
                                    <p:anim calcmode="lin" valueType="num">
                                      <p:cBhvr>
                                        <p:cTn id="4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9" dur="26">
                                          <p:stCondLst>
                                            <p:cond delay="650"/>
                                          </p:stCondLst>
                                        </p:cTn>
                                        <p:tgtEl>
                                          <p:spTgt spid="5"/>
                                        </p:tgtEl>
                                      </p:cBhvr>
                                      <p:to x="100000" y="60000"/>
                                    </p:animScale>
                                    <p:animScale>
                                      <p:cBhvr>
                                        <p:cTn id="50" dur="166" decel="50000">
                                          <p:stCondLst>
                                            <p:cond delay="676"/>
                                          </p:stCondLst>
                                        </p:cTn>
                                        <p:tgtEl>
                                          <p:spTgt spid="5"/>
                                        </p:tgtEl>
                                      </p:cBhvr>
                                      <p:to x="100000" y="100000"/>
                                    </p:animScale>
                                    <p:animScale>
                                      <p:cBhvr>
                                        <p:cTn id="51" dur="26">
                                          <p:stCondLst>
                                            <p:cond delay="1312"/>
                                          </p:stCondLst>
                                        </p:cTn>
                                        <p:tgtEl>
                                          <p:spTgt spid="5"/>
                                        </p:tgtEl>
                                      </p:cBhvr>
                                      <p:to x="100000" y="80000"/>
                                    </p:animScale>
                                    <p:animScale>
                                      <p:cBhvr>
                                        <p:cTn id="52" dur="166" decel="50000">
                                          <p:stCondLst>
                                            <p:cond delay="1338"/>
                                          </p:stCondLst>
                                        </p:cTn>
                                        <p:tgtEl>
                                          <p:spTgt spid="5"/>
                                        </p:tgtEl>
                                      </p:cBhvr>
                                      <p:to x="100000" y="100000"/>
                                    </p:animScale>
                                    <p:animScale>
                                      <p:cBhvr>
                                        <p:cTn id="53" dur="26">
                                          <p:stCondLst>
                                            <p:cond delay="1642"/>
                                          </p:stCondLst>
                                        </p:cTn>
                                        <p:tgtEl>
                                          <p:spTgt spid="5"/>
                                        </p:tgtEl>
                                      </p:cBhvr>
                                      <p:to x="100000" y="90000"/>
                                    </p:animScale>
                                    <p:animScale>
                                      <p:cBhvr>
                                        <p:cTn id="54" dur="166" decel="50000">
                                          <p:stCondLst>
                                            <p:cond delay="1668"/>
                                          </p:stCondLst>
                                        </p:cTn>
                                        <p:tgtEl>
                                          <p:spTgt spid="5"/>
                                        </p:tgtEl>
                                      </p:cBhvr>
                                      <p:to x="100000" y="100000"/>
                                    </p:animScale>
                                    <p:animScale>
                                      <p:cBhvr>
                                        <p:cTn id="55" dur="26">
                                          <p:stCondLst>
                                            <p:cond delay="1808"/>
                                          </p:stCondLst>
                                        </p:cTn>
                                        <p:tgtEl>
                                          <p:spTgt spid="5"/>
                                        </p:tgtEl>
                                      </p:cBhvr>
                                      <p:to x="100000" y="95000"/>
                                    </p:animScale>
                                    <p:animScale>
                                      <p:cBhvr>
                                        <p:cTn id="56"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82CED0-FBFF-43AF-8911-539CACA6F040}"/>
              </a:ext>
            </a:extLst>
          </p:cNvPr>
          <p:cNvSpPr>
            <a:spLocks noGrp="1"/>
          </p:cNvSpPr>
          <p:nvPr>
            <p:ph type="title"/>
          </p:nvPr>
        </p:nvSpPr>
        <p:spPr/>
        <p:txBody>
          <a:bodyPr/>
          <a:lstStyle/>
          <a:p>
            <a:r>
              <a:rPr lang="en-US" dirty="0"/>
              <a:t>What is the purpose of the law of karma?</a:t>
            </a:r>
          </a:p>
        </p:txBody>
      </p:sp>
      <p:sp>
        <p:nvSpPr>
          <p:cNvPr id="3" name="TextBox 2">
            <a:extLst>
              <a:ext uri="{FF2B5EF4-FFF2-40B4-BE49-F238E27FC236}">
                <a16:creationId xmlns="" xmlns:a16="http://schemas.microsoft.com/office/drawing/2014/main" id="{7D332B93-B70F-42C9-9D81-A9401D14390F}"/>
              </a:ext>
            </a:extLst>
          </p:cNvPr>
          <p:cNvSpPr txBox="1"/>
          <p:nvPr/>
        </p:nvSpPr>
        <p:spPr>
          <a:xfrm>
            <a:off x="720999" y="2017986"/>
            <a:ext cx="10189779" cy="656897"/>
          </a:xfrm>
          <a:prstGeom prst="rect">
            <a:avLst/>
          </a:prstGeom>
          <a:noFill/>
        </p:spPr>
        <p:txBody>
          <a:bodyPr wrap="square" rtlCol="0">
            <a:spAutoFit/>
          </a:bodyPr>
          <a:lstStyle/>
          <a:p>
            <a:r>
              <a:rPr lang="en-US" dirty="0"/>
              <a:t>The Law of Karma has been devised for each unit consciousness to learn the Laws of the universe, learn the lessons, and progress.</a:t>
            </a:r>
          </a:p>
        </p:txBody>
      </p:sp>
      <p:sp>
        <p:nvSpPr>
          <p:cNvPr id="4" name="TextBox 3">
            <a:extLst>
              <a:ext uri="{FF2B5EF4-FFF2-40B4-BE49-F238E27FC236}">
                <a16:creationId xmlns="" xmlns:a16="http://schemas.microsoft.com/office/drawing/2014/main" id="{ED47BAE1-029B-4980-A004-861E69135DEE}"/>
              </a:ext>
            </a:extLst>
          </p:cNvPr>
          <p:cNvSpPr txBox="1"/>
          <p:nvPr/>
        </p:nvSpPr>
        <p:spPr>
          <a:xfrm>
            <a:off x="685801" y="3105807"/>
            <a:ext cx="10373711" cy="923330"/>
          </a:xfrm>
          <a:prstGeom prst="rect">
            <a:avLst/>
          </a:prstGeom>
          <a:noFill/>
        </p:spPr>
        <p:txBody>
          <a:bodyPr wrap="square" rtlCol="0">
            <a:spAutoFit/>
          </a:bodyPr>
          <a:lstStyle/>
          <a:p>
            <a:r>
              <a:rPr lang="en-US" dirty="0"/>
              <a:t>Therefore, when a person repents and never again does the bad actions (which creates samskaras), he will be forgiven, because the purpose of all these Laws and creation is to help man overcome his lower nature and go to his higher self.</a:t>
            </a:r>
          </a:p>
        </p:txBody>
      </p:sp>
      <p:sp>
        <p:nvSpPr>
          <p:cNvPr id="5" name="TextBox 4">
            <a:extLst>
              <a:ext uri="{FF2B5EF4-FFF2-40B4-BE49-F238E27FC236}">
                <a16:creationId xmlns="" xmlns:a16="http://schemas.microsoft.com/office/drawing/2014/main" id="{0D546603-5CF9-4EFA-BF74-733E8DF23A96}"/>
              </a:ext>
            </a:extLst>
          </p:cNvPr>
          <p:cNvSpPr txBox="1"/>
          <p:nvPr/>
        </p:nvSpPr>
        <p:spPr>
          <a:xfrm>
            <a:off x="685801" y="4382814"/>
            <a:ext cx="9932276" cy="923330"/>
          </a:xfrm>
          <a:prstGeom prst="rect">
            <a:avLst/>
          </a:prstGeom>
          <a:noFill/>
        </p:spPr>
        <p:txBody>
          <a:bodyPr wrap="square" rtlCol="0">
            <a:spAutoFit/>
          </a:bodyPr>
          <a:lstStyle/>
          <a:p>
            <a:r>
              <a:rPr lang="en-US" dirty="0"/>
              <a:t>If a person accomplishes this goal (refraining from doing bad actions), there is no point that he be punished or gain experience which he has already achieved since he is ready to refrain from repeating his past mistakes.</a:t>
            </a:r>
          </a:p>
        </p:txBody>
      </p:sp>
      <p:sp>
        <p:nvSpPr>
          <p:cNvPr id="6" name="TextBox 5">
            <a:extLst>
              <a:ext uri="{FF2B5EF4-FFF2-40B4-BE49-F238E27FC236}">
                <a16:creationId xmlns="" xmlns:a16="http://schemas.microsoft.com/office/drawing/2014/main" id="{0060E175-52F2-4D23-81B0-6B02FF5C5088}"/>
              </a:ext>
            </a:extLst>
          </p:cNvPr>
          <p:cNvSpPr txBox="1"/>
          <p:nvPr/>
        </p:nvSpPr>
        <p:spPr>
          <a:xfrm>
            <a:off x="726255" y="5628290"/>
            <a:ext cx="10090971" cy="923330"/>
          </a:xfrm>
          <a:prstGeom prst="rect">
            <a:avLst/>
          </a:prstGeom>
          <a:noFill/>
        </p:spPr>
        <p:txBody>
          <a:bodyPr wrap="square" rtlCol="0">
            <a:spAutoFit/>
          </a:bodyPr>
          <a:lstStyle/>
          <a:p>
            <a:r>
              <a:rPr lang="en-US" dirty="0"/>
              <a:t>Until the lesson is learned completely, a repetitive pattern will continue in a person's life until he or she creates enough awareness to realize the reason behind these patterns of sufferings, and breaks it by not making the same mistake again.</a:t>
            </a:r>
          </a:p>
        </p:txBody>
      </p:sp>
    </p:spTree>
    <p:extLst>
      <p:ext uri="{BB962C8B-B14F-4D97-AF65-F5344CB8AC3E}">
        <p14:creationId xmlns:p14="http://schemas.microsoft.com/office/powerpoint/2010/main" val="2145104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wipe(down)">
                                      <p:cBhvr>
                                        <p:cTn id="43" dur="580">
                                          <p:stCondLst>
                                            <p:cond delay="0"/>
                                          </p:stCondLst>
                                        </p:cTn>
                                        <p:tgtEl>
                                          <p:spTgt spid="5"/>
                                        </p:tgtEl>
                                      </p:cBhvr>
                                    </p:animEffect>
                                    <p:anim calcmode="lin" valueType="num">
                                      <p:cBhvr>
                                        <p:cTn id="4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9" dur="26">
                                          <p:stCondLst>
                                            <p:cond delay="650"/>
                                          </p:stCondLst>
                                        </p:cTn>
                                        <p:tgtEl>
                                          <p:spTgt spid="5"/>
                                        </p:tgtEl>
                                      </p:cBhvr>
                                      <p:to x="100000" y="60000"/>
                                    </p:animScale>
                                    <p:animScale>
                                      <p:cBhvr>
                                        <p:cTn id="50" dur="166" decel="50000">
                                          <p:stCondLst>
                                            <p:cond delay="676"/>
                                          </p:stCondLst>
                                        </p:cTn>
                                        <p:tgtEl>
                                          <p:spTgt spid="5"/>
                                        </p:tgtEl>
                                      </p:cBhvr>
                                      <p:to x="100000" y="100000"/>
                                    </p:animScale>
                                    <p:animScale>
                                      <p:cBhvr>
                                        <p:cTn id="51" dur="26">
                                          <p:stCondLst>
                                            <p:cond delay="1312"/>
                                          </p:stCondLst>
                                        </p:cTn>
                                        <p:tgtEl>
                                          <p:spTgt spid="5"/>
                                        </p:tgtEl>
                                      </p:cBhvr>
                                      <p:to x="100000" y="80000"/>
                                    </p:animScale>
                                    <p:animScale>
                                      <p:cBhvr>
                                        <p:cTn id="52" dur="166" decel="50000">
                                          <p:stCondLst>
                                            <p:cond delay="1338"/>
                                          </p:stCondLst>
                                        </p:cTn>
                                        <p:tgtEl>
                                          <p:spTgt spid="5"/>
                                        </p:tgtEl>
                                      </p:cBhvr>
                                      <p:to x="100000" y="100000"/>
                                    </p:animScale>
                                    <p:animScale>
                                      <p:cBhvr>
                                        <p:cTn id="53" dur="26">
                                          <p:stCondLst>
                                            <p:cond delay="1642"/>
                                          </p:stCondLst>
                                        </p:cTn>
                                        <p:tgtEl>
                                          <p:spTgt spid="5"/>
                                        </p:tgtEl>
                                      </p:cBhvr>
                                      <p:to x="100000" y="90000"/>
                                    </p:animScale>
                                    <p:animScale>
                                      <p:cBhvr>
                                        <p:cTn id="54" dur="166" decel="50000">
                                          <p:stCondLst>
                                            <p:cond delay="1668"/>
                                          </p:stCondLst>
                                        </p:cTn>
                                        <p:tgtEl>
                                          <p:spTgt spid="5"/>
                                        </p:tgtEl>
                                      </p:cBhvr>
                                      <p:to x="100000" y="100000"/>
                                    </p:animScale>
                                    <p:animScale>
                                      <p:cBhvr>
                                        <p:cTn id="55" dur="26">
                                          <p:stCondLst>
                                            <p:cond delay="1808"/>
                                          </p:stCondLst>
                                        </p:cTn>
                                        <p:tgtEl>
                                          <p:spTgt spid="5"/>
                                        </p:tgtEl>
                                      </p:cBhvr>
                                      <p:to x="100000" y="95000"/>
                                    </p:animScale>
                                    <p:animScale>
                                      <p:cBhvr>
                                        <p:cTn id="56" dur="166" decel="50000">
                                          <p:stCondLst>
                                            <p:cond delay="1834"/>
                                          </p:stCondLst>
                                        </p:cTn>
                                        <p:tgtEl>
                                          <p:spTgt spid="5"/>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wipe(down)">
                                      <p:cBhvr>
                                        <p:cTn id="61" dur="580">
                                          <p:stCondLst>
                                            <p:cond delay="0"/>
                                          </p:stCondLst>
                                        </p:cTn>
                                        <p:tgtEl>
                                          <p:spTgt spid="6"/>
                                        </p:tgtEl>
                                      </p:cBhvr>
                                    </p:animEffect>
                                    <p:anim calcmode="lin" valueType="num">
                                      <p:cBhvr>
                                        <p:cTn id="6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67" dur="26">
                                          <p:stCondLst>
                                            <p:cond delay="650"/>
                                          </p:stCondLst>
                                        </p:cTn>
                                        <p:tgtEl>
                                          <p:spTgt spid="6"/>
                                        </p:tgtEl>
                                      </p:cBhvr>
                                      <p:to x="100000" y="60000"/>
                                    </p:animScale>
                                    <p:animScale>
                                      <p:cBhvr>
                                        <p:cTn id="68" dur="166" decel="50000">
                                          <p:stCondLst>
                                            <p:cond delay="676"/>
                                          </p:stCondLst>
                                        </p:cTn>
                                        <p:tgtEl>
                                          <p:spTgt spid="6"/>
                                        </p:tgtEl>
                                      </p:cBhvr>
                                      <p:to x="100000" y="100000"/>
                                    </p:animScale>
                                    <p:animScale>
                                      <p:cBhvr>
                                        <p:cTn id="69" dur="26">
                                          <p:stCondLst>
                                            <p:cond delay="1312"/>
                                          </p:stCondLst>
                                        </p:cTn>
                                        <p:tgtEl>
                                          <p:spTgt spid="6"/>
                                        </p:tgtEl>
                                      </p:cBhvr>
                                      <p:to x="100000" y="80000"/>
                                    </p:animScale>
                                    <p:animScale>
                                      <p:cBhvr>
                                        <p:cTn id="70" dur="166" decel="50000">
                                          <p:stCondLst>
                                            <p:cond delay="1338"/>
                                          </p:stCondLst>
                                        </p:cTn>
                                        <p:tgtEl>
                                          <p:spTgt spid="6"/>
                                        </p:tgtEl>
                                      </p:cBhvr>
                                      <p:to x="100000" y="100000"/>
                                    </p:animScale>
                                    <p:animScale>
                                      <p:cBhvr>
                                        <p:cTn id="71" dur="26">
                                          <p:stCondLst>
                                            <p:cond delay="1642"/>
                                          </p:stCondLst>
                                        </p:cTn>
                                        <p:tgtEl>
                                          <p:spTgt spid="6"/>
                                        </p:tgtEl>
                                      </p:cBhvr>
                                      <p:to x="100000" y="90000"/>
                                    </p:animScale>
                                    <p:animScale>
                                      <p:cBhvr>
                                        <p:cTn id="72" dur="166" decel="50000">
                                          <p:stCondLst>
                                            <p:cond delay="1668"/>
                                          </p:stCondLst>
                                        </p:cTn>
                                        <p:tgtEl>
                                          <p:spTgt spid="6"/>
                                        </p:tgtEl>
                                      </p:cBhvr>
                                      <p:to x="100000" y="100000"/>
                                    </p:animScale>
                                    <p:animScale>
                                      <p:cBhvr>
                                        <p:cTn id="73" dur="26">
                                          <p:stCondLst>
                                            <p:cond delay="1808"/>
                                          </p:stCondLst>
                                        </p:cTn>
                                        <p:tgtEl>
                                          <p:spTgt spid="6"/>
                                        </p:tgtEl>
                                      </p:cBhvr>
                                      <p:to x="100000" y="95000"/>
                                    </p:animScale>
                                    <p:animScale>
                                      <p:cBhvr>
                                        <p:cTn id="74"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092642-8A68-4ADC-A7E8-E1B1E94D3D13}"/>
              </a:ext>
            </a:extLst>
          </p:cNvPr>
          <p:cNvSpPr>
            <a:spLocks noGrp="1"/>
          </p:cNvSpPr>
          <p:nvPr>
            <p:ph type="title"/>
          </p:nvPr>
        </p:nvSpPr>
        <p:spPr/>
        <p:txBody>
          <a:bodyPr/>
          <a:lstStyle/>
          <a:p>
            <a:pPr algn="ctr"/>
            <a:r>
              <a:rPr lang="en-US" dirty="0"/>
              <a:t>What is the relationship between the law of Karma &amp; the law of reincarnation </a:t>
            </a:r>
          </a:p>
        </p:txBody>
      </p:sp>
      <p:sp>
        <p:nvSpPr>
          <p:cNvPr id="3" name="TextBox 2">
            <a:extLst>
              <a:ext uri="{FF2B5EF4-FFF2-40B4-BE49-F238E27FC236}">
                <a16:creationId xmlns="" xmlns:a16="http://schemas.microsoft.com/office/drawing/2014/main" id="{5A3AC78F-96DB-40AE-9795-9E9CE2CF4857}"/>
              </a:ext>
            </a:extLst>
          </p:cNvPr>
          <p:cNvSpPr txBox="1"/>
          <p:nvPr/>
        </p:nvSpPr>
        <p:spPr>
          <a:xfrm>
            <a:off x="685801" y="3147792"/>
            <a:ext cx="9800897" cy="646331"/>
          </a:xfrm>
          <a:prstGeom prst="rect">
            <a:avLst/>
          </a:prstGeom>
          <a:noFill/>
        </p:spPr>
        <p:txBody>
          <a:bodyPr wrap="square" rtlCol="0">
            <a:spAutoFit/>
          </a:bodyPr>
          <a:lstStyle/>
          <a:p>
            <a:r>
              <a:rPr lang="en-US" dirty="0"/>
              <a:t>Samskaras are the effect of the actions which remain in the universe in order for a Soul to receive its proper rewards or punishments. </a:t>
            </a:r>
          </a:p>
        </p:txBody>
      </p:sp>
      <p:sp>
        <p:nvSpPr>
          <p:cNvPr id="4" name="TextBox 3">
            <a:extLst>
              <a:ext uri="{FF2B5EF4-FFF2-40B4-BE49-F238E27FC236}">
                <a16:creationId xmlns="" xmlns:a16="http://schemas.microsoft.com/office/drawing/2014/main" id="{B57C78AD-CCCB-41C0-8D65-2F2773AA6381}"/>
              </a:ext>
            </a:extLst>
          </p:cNvPr>
          <p:cNvSpPr txBox="1"/>
          <p:nvPr/>
        </p:nvSpPr>
        <p:spPr>
          <a:xfrm>
            <a:off x="685801" y="4114745"/>
            <a:ext cx="9574924" cy="646331"/>
          </a:xfrm>
          <a:prstGeom prst="rect">
            <a:avLst/>
          </a:prstGeom>
          <a:noFill/>
        </p:spPr>
        <p:txBody>
          <a:bodyPr wrap="square" rtlCol="0">
            <a:spAutoFit/>
          </a:bodyPr>
          <a:lstStyle/>
          <a:p>
            <a:r>
              <a:rPr lang="en-US" dirty="0"/>
              <a:t>Through meditation, repentance, prayer, fasting, purification, progress, experiences in each lifetime etc., and by His Grace, a person lightens and burns these samskaras and becomes more Divine.</a:t>
            </a:r>
          </a:p>
        </p:txBody>
      </p:sp>
      <p:sp>
        <p:nvSpPr>
          <p:cNvPr id="5" name="TextBox 4">
            <a:extLst>
              <a:ext uri="{FF2B5EF4-FFF2-40B4-BE49-F238E27FC236}">
                <a16:creationId xmlns="" xmlns:a16="http://schemas.microsoft.com/office/drawing/2014/main" id="{4D241242-FAFE-4257-9624-997ED7D3C38B}"/>
              </a:ext>
            </a:extLst>
          </p:cNvPr>
          <p:cNvSpPr txBox="1"/>
          <p:nvPr/>
        </p:nvSpPr>
        <p:spPr>
          <a:xfrm>
            <a:off x="685801" y="2170386"/>
            <a:ext cx="9669517" cy="646331"/>
          </a:xfrm>
          <a:prstGeom prst="rect">
            <a:avLst/>
          </a:prstGeom>
          <a:noFill/>
        </p:spPr>
        <p:txBody>
          <a:bodyPr wrap="square" rtlCol="0">
            <a:spAutoFit/>
          </a:bodyPr>
          <a:lstStyle/>
          <a:p>
            <a:r>
              <a:rPr lang="en-US" dirty="0"/>
              <a:t>Reincarnation is the assumption of a new body by a Soul after physical death.  The Law of Karma and Samskara plays a great part in the execution of the Law of Reincarnation.</a:t>
            </a:r>
          </a:p>
        </p:txBody>
      </p:sp>
      <p:sp>
        <p:nvSpPr>
          <p:cNvPr id="6" name="TextBox 5">
            <a:extLst>
              <a:ext uri="{FF2B5EF4-FFF2-40B4-BE49-F238E27FC236}">
                <a16:creationId xmlns="" xmlns:a16="http://schemas.microsoft.com/office/drawing/2014/main" id="{56E2BC41-A46C-4DA0-9AF9-B6B5A404EE80}"/>
              </a:ext>
            </a:extLst>
          </p:cNvPr>
          <p:cNvSpPr txBox="1"/>
          <p:nvPr/>
        </p:nvSpPr>
        <p:spPr>
          <a:xfrm>
            <a:off x="685801" y="5021070"/>
            <a:ext cx="9630104" cy="646331"/>
          </a:xfrm>
          <a:prstGeom prst="rect">
            <a:avLst/>
          </a:prstGeom>
          <a:noFill/>
        </p:spPr>
        <p:txBody>
          <a:bodyPr wrap="square" rtlCol="0">
            <a:spAutoFit/>
          </a:bodyPr>
          <a:lstStyle/>
          <a:p>
            <a:r>
              <a:rPr lang="en-US" dirty="0"/>
              <a:t>But reincarnation is more complicated than only this. Also some Souls assume new bodies merely to come to this world in order to help others in their journey toward the goal (Pure Consciousness).</a:t>
            </a:r>
          </a:p>
        </p:txBody>
      </p:sp>
    </p:spTree>
    <p:extLst>
      <p:ext uri="{BB962C8B-B14F-4D97-AF65-F5344CB8AC3E}">
        <p14:creationId xmlns:p14="http://schemas.microsoft.com/office/powerpoint/2010/main" val="4000429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down)">
                                      <p:cBhvr>
                                        <p:cTn id="25" dur="580">
                                          <p:stCondLst>
                                            <p:cond delay="0"/>
                                          </p:stCondLst>
                                        </p:cTn>
                                        <p:tgtEl>
                                          <p:spTgt spid="3"/>
                                        </p:tgtEl>
                                      </p:cBhvr>
                                    </p:animEffect>
                                    <p:anim calcmode="lin" valueType="num">
                                      <p:cBhvr>
                                        <p:cTn id="2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gtEl>
                                      </p:cBhvr>
                                      <p:to x="100000" y="60000"/>
                                    </p:animScale>
                                    <p:animScale>
                                      <p:cBhvr>
                                        <p:cTn id="32" dur="166" decel="50000">
                                          <p:stCondLst>
                                            <p:cond delay="676"/>
                                          </p:stCondLst>
                                        </p:cTn>
                                        <p:tgtEl>
                                          <p:spTgt spid="3"/>
                                        </p:tgtEl>
                                      </p:cBhvr>
                                      <p:to x="100000" y="100000"/>
                                    </p:animScale>
                                    <p:animScale>
                                      <p:cBhvr>
                                        <p:cTn id="33" dur="26">
                                          <p:stCondLst>
                                            <p:cond delay="1312"/>
                                          </p:stCondLst>
                                        </p:cTn>
                                        <p:tgtEl>
                                          <p:spTgt spid="3"/>
                                        </p:tgtEl>
                                      </p:cBhvr>
                                      <p:to x="100000" y="80000"/>
                                    </p:animScale>
                                    <p:animScale>
                                      <p:cBhvr>
                                        <p:cTn id="34" dur="166" decel="50000">
                                          <p:stCondLst>
                                            <p:cond delay="1338"/>
                                          </p:stCondLst>
                                        </p:cTn>
                                        <p:tgtEl>
                                          <p:spTgt spid="3"/>
                                        </p:tgtEl>
                                      </p:cBhvr>
                                      <p:to x="100000" y="100000"/>
                                    </p:animScale>
                                    <p:animScale>
                                      <p:cBhvr>
                                        <p:cTn id="35" dur="26">
                                          <p:stCondLst>
                                            <p:cond delay="1642"/>
                                          </p:stCondLst>
                                        </p:cTn>
                                        <p:tgtEl>
                                          <p:spTgt spid="3"/>
                                        </p:tgtEl>
                                      </p:cBhvr>
                                      <p:to x="100000" y="90000"/>
                                    </p:animScale>
                                    <p:animScale>
                                      <p:cBhvr>
                                        <p:cTn id="36" dur="166" decel="50000">
                                          <p:stCondLst>
                                            <p:cond delay="1668"/>
                                          </p:stCondLst>
                                        </p:cTn>
                                        <p:tgtEl>
                                          <p:spTgt spid="3"/>
                                        </p:tgtEl>
                                      </p:cBhvr>
                                      <p:to x="100000" y="100000"/>
                                    </p:animScale>
                                    <p:animScale>
                                      <p:cBhvr>
                                        <p:cTn id="37" dur="26">
                                          <p:stCondLst>
                                            <p:cond delay="1808"/>
                                          </p:stCondLst>
                                        </p:cTn>
                                        <p:tgtEl>
                                          <p:spTgt spid="3"/>
                                        </p:tgtEl>
                                      </p:cBhvr>
                                      <p:to x="100000" y="95000"/>
                                    </p:animScale>
                                    <p:animScale>
                                      <p:cBhvr>
                                        <p:cTn id="38" dur="166" decel="50000">
                                          <p:stCondLst>
                                            <p:cond delay="1834"/>
                                          </p:stCondLst>
                                        </p:cTn>
                                        <p:tgtEl>
                                          <p:spTgt spid="3"/>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wipe(down)">
                                      <p:cBhvr>
                                        <p:cTn id="43" dur="580">
                                          <p:stCondLst>
                                            <p:cond delay="0"/>
                                          </p:stCondLst>
                                        </p:cTn>
                                        <p:tgtEl>
                                          <p:spTgt spid="4"/>
                                        </p:tgtEl>
                                      </p:cBhvr>
                                    </p:animEffect>
                                    <p:anim calcmode="lin" valueType="num">
                                      <p:cBhvr>
                                        <p:cTn id="4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49" dur="26">
                                          <p:stCondLst>
                                            <p:cond delay="650"/>
                                          </p:stCondLst>
                                        </p:cTn>
                                        <p:tgtEl>
                                          <p:spTgt spid="4"/>
                                        </p:tgtEl>
                                      </p:cBhvr>
                                      <p:to x="100000" y="60000"/>
                                    </p:animScale>
                                    <p:animScale>
                                      <p:cBhvr>
                                        <p:cTn id="50" dur="166" decel="50000">
                                          <p:stCondLst>
                                            <p:cond delay="676"/>
                                          </p:stCondLst>
                                        </p:cTn>
                                        <p:tgtEl>
                                          <p:spTgt spid="4"/>
                                        </p:tgtEl>
                                      </p:cBhvr>
                                      <p:to x="100000" y="100000"/>
                                    </p:animScale>
                                    <p:animScale>
                                      <p:cBhvr>
                                        <p:cTn id="51" dur="26">
                                          <p:stCondLst>
                                            <p:cond delay="1312"/>
                                          </p:stCondLst>
                                        </p:cTn>
                                        <p:tgtEl>
                                          <p:spTgt spid="4"/>
                                        </p:tgtEl>
                                      </p:cBhvr>
                                      <p:to x="100000" y="80000"/>
                                    </p:animScale>
                                    <p:animScale>
                                      <p:cBhvr>
                                        <p:cTn id="52" dur="166" decel="50000">
                                          <p:stCondLst>
                                            <p:cond delay="1338"/>
                                          </p:stCondLst>
                                        </p:cTn>
                                        <p:tgtEl>
                                          <p:spTgt spid="4"/>
                                        </p:tgtEl>
                                      </p:cBhvr>
                                      <p:to x="100000" y="100000"/>
                                    </p:animScale>
                                    <p:animScale>
                                      <p:cBhvr>
                                        <p:cTn id="53" dur="26">
                                          <p:stCondLst>
                                            <p:cond delay="1642"/>
                                          </p:stCondLst>
                                        </p:cTn>
                                        <p:tgtEl>
                                          <p:spTgt spid="4"/>
                                        </p:tgtEl>
                                      </p:cBhvr>
                                      <p:to x="100000" y="90000"/>
                                    </p:animScale>
                                    <p:animScale>
                                      <p:cBhvr>
                                        <p:cTn id="54" dur="166" decel="50000">
                                          <p:stCondLst>
                                            <p:cond delay="1668"/>
                                          </p:stCondLst>
                                        </p:cTn>
                                        <p:tgtEl>
                                          <p:spTgt spid="4"/>
                                        </p:tgtEl>
                                      </p:cBhvr>
                                      <p:to x="100000" y="100000"/>
                                    </p:animScale>
                                    <p:animScale>
                                      <p:cBhvr>
                                        <p:cTn id="55" dur="26">
                                          <p:stCondLst>
                                            <p:cond delay="1808"/>
                                          </p:stCondLst>
                                        </p:cTn>
                                        <p:tgtEl>
                                          <p:spTgt spid="4"/>
                                        </p:tgtEl>
                                      </p:cBhvr>
                                      <p:to x="100000" y="95000"/>
                                    </p:animScale>
                                    <p:animScale>
                                      <p:cBhvr>
                                        <p:cTn id="56" dur="166" decel="50000">
                                          <p:stCondLst>
                                            <p:cond delay="1834"/>
                                          </p:stCondLst>
                                        </p:cTn>
                                        <p:tgtEl>
                                          <p:spTgt spid="4"/>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wipe(down)">
                                      <p:cBhvr>
                                        <p:cTn id="61" dur="580">
                                          <p:stCondLst>
                                            <p:cond delay="0"/>
                                          </p:stCondLst>
                                        </p:cTn>
                                        <p:tgtEl>
                                          <p:spTgt spid="6"/>
                                        </p:tgtEl>
                                      </p:cBhvr>
                                    </p:animEffect>
                                    <p:anim calcmode="lin" valueType="num">
                                      <p:cBhvr>
                                        <p:cTn id="6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67" dur="26">
                                          <p:stCondLst>
                                            <p:cond delay="650"/>
                                          </p:stCondLst>
                                        </p:cTn>
                                        <p:tgtEl>
                                          <p:spTgt spid="6"/>
                                        </p:tgtEl>
                                      </p:cBhvr>
                                      <p:to x="100000" y="60000"/>
                                    </p:animScale>
                                    <p:animScale>
                                      <p:cBhvr>
                                        <p:cTn id="68" dur="166" decel="50000">
                                          <p:stCondLst>
                                            <p:cond delay="676"/>
                                          </p:stCondLst>
                                        </p:cTn>
                                        <p:tgtEl>
                                          <p:spTgt spid="6"/>
                                        </p:tgtEl>
                                      </p:cBhvr>
                                      <p:to x="100000" y="100000"/>
                                    </p:animScale>
                                    <p:animScale>
                                      <p:cBhvr>
                                        <p:cTn id="69" dur="26">
                                          <p:stCondLst>
                                            <p:cond delay="1312"/>
                                          </p:stCondLst>
                                        </p:cTn>
                                        <p:tgtEl>
                                          <p:spTgt spid="6"/>
                                        </p:tgtEl>
                                      </p:cBhvr>
                                      <p:to x="100000" y="80000"/>
                                    </p:animScale>
                                    <p:animScale>
                                      <p:cBhvr>
                                        <p:cTn id="70" dur="166" decel="50000">
                                          <p:stCondLst>
                                            <p:cond delay="1338"/>
                                          </p:stCondLst>
                                        </p:cTn>
                                        <p:tgtEl>
                                          <p:spTgt spid="6"/>
                                        </p:tgtEl>
                                      </p:cBhvr>
                                      <p:to x="100000" y="100000"/>
                                    </p:animScale>
                                    <p:animScale>
                                      <p:cBhvr>
                                        <p:cTn id="71" dur="26">
                                          <p:stCondLst>
                                            <p:cond delay="1642"/>
                                          </p:stCondLst>
                                        </p:cTn>
                                        <p:tgtEl>
                                          <p:spTgt spid="6"/>
                                        </p:tgtEl>
                                      </p:cBhvr>
                                      <p:to x="100000" y="90000"/>
                                    </p:animScale>
                                    <p:animScale>
                                      <p:cBhvr>
                                        <p:cTn id="72" dur="166" decel="50000">
                                          <p:stCondLst>
                                            <p:cond delay="1668"/>
                                          </p:stCondLst>
                                        </p:cTn>
                                        <p:tgtEl>
                                          <p:spTgt spid="6"/>
                                        </p:tgtEl>
                                      </p:cBhvr>
                                      <p:to x="100000" y="100000"/>
                                    </p:animScale>
                                    <p:animScale>
                                      <p:cBhvr>
                                        <p:cTn id="73" dur="26">
                                          <p:stCondLst>
                                            <p:cond delay="1808"/>
                                          </p:stCondLst>
                                        </p:cTn>
                                        <p:tgtEl>
                                          <p:spTgt spid="6"/>
                                        </p:tgtEl>
                                      </p:cBhvr>
                                      <p:to x="100000" y="95000"/>
                                    </p:animScale>
                                    <p:animScale>
                                      <p:cBhvr>
                                        <p:cTn id="74"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62AB329-31DC-48E1-BCB9-E3D6A1F86CE6}"/>
              </a:ext>
            </a:extLst>
          </p:cNvPr>
          <p:cNvSpPr>
            <a:spLocks noGrp="1"/>
          </p:cNvSpPr>
          <p:nvPr>
            <p:ph type="title"/>
          </p:nvPr>
        </p:nvSpPr>
        <p:spPr/>
        <p:txBody>
          <a:bodyPr/>
          <a:lstStyle/>
          <a:p>
            <a:r>
              <a:rPr lang="en-US" dirty="0"/>
              <a:t>recap</a:t>
            </a:r>
          </a:p>
        </p:txBody>
      </p:sp>
      <p:sp>
        <p:nvSpPr>
          <p:cNvPr id="3" name="TextBox 2">
            <a:extLst>
              <a:ext uri="{FF2B5EF4-FFF2-40B4-BE49-F238E27FC236}">
                <a16:creationId xmlns="" xmlns:a16="http://schemas.microsoft.com/office/drawing/2014/main" id="{56BFF2DE-612E-46A7-9C1E-E04294FC9E0A}"/>
              </a:ext>
            </a:extLst>
          </p:cNvPr>
          <p:cNvSpPr txBox="1"/>
          <p:nvPr/>
        </p:nvSpPr>
        <p:spPr>
          <a:xfrm>
            <a:off x="1562869" y="1996966"/>
            <a:ext cx="9254357" cy="3892732"/>
          </a:xfrm>
          <a:prstGeom prst="rect">
            <a:avLst/>
          </a:prstGeom>
          <a:noFill/>
        </p:spPr>
        <p:txBody>
          <a:bodyPr wrap="square" rtlCol="0">
            <a:spAutoFit/>
          </a:bodyPr>
          <a:lstStyle/>
          <a:p>
            <a:pPr>
              <a:lnSpc>
                <a:spcPct val="200000"/>
              </a:lnSpc>
            </a:pPr>
            <a:r>
              <a:rPr lang="en-US" dirty="0"/>
              <a:t>Karma means action. Daharma means innate nature (universal laws) of things. If Karmas are not according to the Daharmas bad reactions (samskaras) are created. A soul assumes new body through reincarnation according to Law of Karma (good actions create good reactions, bad actions create bad reactions) and in each lifetime is given opportunities to learn the lessons (universal laws). Once a Lesson is learned by repentance and never doing the bad action again, samskaras are dissolved. Until the lessons are learned a repetitive pattern will continue in the persons life. </a:t>
            </a:r>
          </a:p>
        </p:txBody>
      </p:sp>
    </p:spTree>
    <p:extLst>
      <p:ext uri="{BB962C8B-B14F-4D97-AF65-F5344CB8AC3E}">
        <p14:creationId xmlns:p14="http://schemas.microsoft.com/office/powerpoint/2010/main" val="3733135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63AFC57-EB3E-41D5-B6A7-81050FB8C143}"/>
              </a:ext>
            </a:extLst>
          </p:cNvPr>
          <p:cNvSpPr>
            <a:spLocks noGrp="1"/>
          </p:cNvSpPr>
          <p:nvPr>
            <p:ph type="title"/>
          </p:nvPr>
        </p:nvSpPr>
        <p:spPr/>
        <p:txBody>
          <a:bodyPr/>
          <a:lstStyle/>
          <a:p>
            <a:pPr algn="ctr"/>
            <a:r>
              <a:rPr lang="en-US" dirty="0" smtClean="0"/>
              <a:t>Let’s </a:t>
            </a:r>
            <a:r>
              <a:rPr lang="en-US" dirty="0"/>
              <a:t>go into more detail:</a:t>
            </a:r>
            <a:br>
              <a:rPr lang="en-US" dirty="0"/>
            </a:br>
            <a:r>
              <a:rPr lang="en-US" dirty="0"/>
              <a:t>What is soul and what is spirit?</a:t>
            </a:r>
          </a:p>
        </p:txBody>
      </p:sp>
      <p:sp>
        <p:nvSpPr>
          <p:cNvPr id="3" name="TextBox 2">
            <a:extLst>
              <a:ext uri="{FF2B5EF4-FFF2-40B4-BE49-F238E27FC236}">
                <a16:creationId xmlns="" xmlns:a16="http://schemas.microsoft.com/office/drawing/2014/main" id="{A41D9DB1-136E-4D22-8C12-ACEAA4411863}"/>
              </a:ext>
            </a:extLst>
          </p:cNvPr>
          <p:cNvSpPr txBox="1"/>
          <p:nvPr/>
        </p:nvSpPr>
        <p:spPr>
          <a:xfrm>
            <a:off x="685801" y="2196662"/>
            <a:ext cx="10418378" cy="646331"/>
          </a:xfrm>
          <a:prstGeom prst="rect">
            <a:avLst/>
          </a:prstGeom>
          <a:noFill/>
        </p:spPr>
        <p:txBody>
          <a:bodyPr wrap="square" rtlCol="0">
            <a:spAutoFit/>
          </a:bodyPr>
          <a:lstStyle/>
          <a:p>
            <a:r>
              <a:rPr lang="en-US" dirty="0"/>
              <a:t>Soul is the manifestation of the Divine in gross form as a separate consciousness.  The Soul is consciousness with the three </a:t>
            </a:r>
            <a:r>
              <a:rPr lang="en-US" dirty="0" err="1"/>
              <a:t>gunas</a:t>
            </a:r>
            <a:r>
              <a:rPr lang="en-US" dirty="0"/>
              <a:t> as its creative force or mind.  Soul is the same as self.</a:t>
            </a:r>
          </a:p>
        </p:txBody>
      </p:sp>
      <p:sp>
        <p:nvSpPr>
          <p:cNvPr id="4" name="TextBox 3">
            <a:extLst>
              <a:ext uri="{FF2B5EF4-FFF2-40B4-BE49-F238E27FC236}">
                <a16:creationId xmlns="" xmlns:a16="http://schemas.microsoft.com/office/drawing/2014/main" id="{16B9F53C-F0B3-41BB-A37B-B664B2C675B8}"/>
              </a:ext>
            </a:extLst>
          </p:cNvPr>
          <p:cNvSpPr txBox="1"/>
          <p:nvPr/>
        </p:nvSpPr>
        <p:spPr>
          <a:xfrm>
            <a:off x="685800" y="3105834"/>
            <a:ext cx="10360571" cy="646331"/>
          </a:xfrm>
          <a:prstGeom prst="rect">
            <a:avLst/>
          </a:prstGeom>
          <a:noFill/>
        </p:spPr>
        <p:txBody>
          <a:bodyPr wrap="square" rtlCol="0">
            <a:spAutoFit/>
          </a:bodyPr>
          <a:lstStyle/>
          <a:p>
            <a:r>
              <a:rPr lang="en-US" dirty="0"/>
              <a:t>Spirit is the same as astral or ethereal body, consists of ethereal factors, and contains the first five chakras. Spirit is ether.</a:t>
            </a:r>
          </a:p>
        </p:txBody>
      </p:sp>
      <p:sp>
        <p:nvSpPr>
          <p:cNvPr id="5" name="TextBox 4">
            <a:extLst>
              <a:ext uri="{FF2B5EF4-FFF2-40B4-BE49-F238E27FC236}">
                <a16:creationId xmlns="" xmlns:a16="http://schemas.microsoft.com/office/drawing/2014/main" id="{43817926-0949-455A-8DBD-24C4C38A801F}"/>
              </a:ext>
            </a:extLst>
          </p:cNvPr>
          <p:cNvSpPr txBox="1"/>
          <p:nvPr/>
        </p:nvSpPr>
        <p:spPr>
          <a:xfrm>
            <a:off x="685800" y="4036081"/>
            <a:ext cx="10418378" cy="646331"/>
          </a:xfrm>
          <a:prstGeom prst="rect">
            <a:avLst/>
          </a:prstGeom>
          <a:noFill/>
        </p:spPr>
        <p:txBody>
          <a:bodyPr wrap="square" rtlCol="0">
            <a:spAutoFit/>
          </a:bodyPr>
          <a:lstStyle/>
          <a:p>
            <a:r>
              <a:rPr lang="en-US" dirty="0"/>
              <a:t>The Soul (self, unit consciousness) resides in the ethereal body, Spirit. Soul progresses through the first five chakras in the ethereal body, Sprit, toward reaching higher consciousness. </a:t>
            </a:r>
          </a:p>
        </p:txBody>
      </p:sp>
      <p:sp>
        <p:nvSpPr>
          <p:cNvPr id="6" name="TextBox 5">
            <a:extLst>
              <a:ext uri="{FF2B5EF4-FFF2-40B4-BE49-F238E27FC236}">
                <a16:creationId xmlns="" xmlns:a16="http://schemas.microsoft.com/office/drawing/2014/main" id="{D8265D51-7E58-4726-BE79-1D42BEB5BCD6}"/>
              </a:ext>
            </a:extLst>
          </p:cNvPr>
          <p:cNvSpPr txBox="1"/>
          <p:nvPr/>
        </p:nvSpPr>
        <p:spPr>
          <a:xfrm>
            <a:off x="685800" y="4987348"/>
            <a:ext cx="10218136" cy="923330"/>
          </a:xfrm>
          <a:prstGeom prst="rect">
            <a:avLst/>
          </a:prstGeom>
          <a:noFill/>
        </p:spPr>
        <p:txBody>
          <a:bodyPr wrap="square" rtlCol="0">
            <a:spAutoFit/>
          </a:bodyPr>
          <a:lstStyle/>
          <a:p>
            <a:r>
              <a:rPr lang="en-US" dirty="0"/>
              <a:t>At the time of death, the Soul that resides in the spirit separate itself from the rest of the body. However, memory stays in ether. Ether is spirit. In the next reincarnation, memories (reactions) come back as the subconscious mind, the program, the buffer between conscious and unconscious mind. </a:t>
            </a:r>
          </a:p>
        </p:txBody>
      </p:sp>
    </p:spTree>
    <p:extLst>
      <p:ext uri="{BB962C8B-B14F-4D97-AF65-F5344CB8AC3E}">
        <p14:creationId xmlns:p14="http://schemas.microsoft.com/office/powerpoint/2010/main" val="1149741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wipe(down)">
                                      <p:cBhvr>
                                        <p:cTn id="43" dur="580">
                                          <p:stCondLst>
                                            <p:cond delay="0"/>
                                          </p:stCondLst>
                                        </p:cTn>
                                        <p:tgtEl>
                                          <p:spTgt spid="5"/>
                                        </p:tgtEl>
                                      </p:cBhvr>
                                    </p:animEffect>
                                    <p:anim calcmode="lin" valueType="num">
                                      <p:cBhvr>
                                        <p:cTn id="4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9" dur="26">
                                          <p:stCondLst>
                                            <p:cond delay="650"/>
                                          </p:stCondLst>
                                        </p:cTn>
                                        <p:tgtEl>
                                          <p:spTgt spid="5"/>
                                        </p:tgtEl>
                                      </p:cBhvr>
                                      <p:to x="100000" y="60000"/>
                                    </p:animScale>
                                    <p:animScale>
                                      <p:cBhvr>
                                        <p:cTn id="50" dur="166" decel="50000">
                                          <p:stCondLst>
                                            <p:cond delay="676"/>
                                          </p:stCondLst>
                                        </p:cTn>
                                        <p:tgtEl>
                                          <p:spTgt spid="5"/>
                                        </p:tgtEl>
                                      </p:cBhvr>
                                      <p:to x="100000" y="100000"/>
                                    </p:animScale>
                                    <p:animScale>
                                      <p:cBhvr>
                                        <p:cTn id="51" dur="26">
                                          <p:stCondLst>
                                            <p:cond delay="1312"/>
                                          </p:stCondLst>
                                        </p:cTn>
                                        <p:tgtEl>
                                          <p:spTgt spid="5"/>
                                        </p:tgtEl>
                                      </p:cBhvr>
                                      <p:to x="100000" y="80000"/>
                                    </p:animScale>
                                    <p:animScale>
                                      <p:cBhvr>
                                        <p:cTn id="52" dur="166" decel="50000">
                                          <p:stCondLst>
                                            <p:cond delay="1338"/>
                                          </p:stCondLst>
                                        </p:cTn>
                                        <p:tgtEl>
                                          <p:spTgt spid="5"/>
                                        </p:tgtEl>
                                      </p:cBhvr>
                                      <p:to x="100000" y="100000"/>
                                    </p:animScale>
                                    <p:animScale>
                                      <p:cBhvr>
                                        <p:cTn id="53" dur="26">
                                          <p:stCondLst>
                                            <p:cond delay="1642"/>
                                          </p:stCondLst>
                                        </p:cTn>
                                        <p:tgtEl>
                                          <p:spTgt spid="5"/>
                                        </p:tgtEl>
                                      </p:cBhvr>
                                      <p:to x="100000" y="90000"/>
                                    </p:animScale>
                                    <p:animScale>
                                      <p:cBhvr>
                                        <p:cTn id="54" dur="166" decel="50000">
                                          <p:stCondLst>
                                            <p:cond delay="1668"/>
                                          </p:stCondLst>
                                        </p:cTn>
                                        <p:tgtEl>
                                          <p:spTgt spid="5"/>
                                        </p:tgtEl>
                                      </p:cBhvr>
                                      <p:to x="100000" y="100000"/>
                                    </p:animScale>
                                    <p:animScale>
                                      <p:cBhvr>
                                        <p:cTn id="55" dur="26">
                                          <p:stCondLst>
                                            <p:cond delay="1808"/>
                                          </p:stCondLst>
                                        </p:cTn>
                                        <p:tgtEl>
                                          <p:spTgt spid="5"/>
                                        </p:tgtEl>
                                      </p:cBhvr>
                                      <p:to x="100000" y="95000"/>
                                    </p:animScale>
                                    <p:animScale>
                                      <p:cBhvr>
                                        <p:cTn id="56" dur="166" decel="50000">
                                          <p:stCondLst>
                                            <p:cond delay="1834"/>
                                          </p:stCondLst>
                                        </p:cTn>
                                        <p:tgtEl>
                                          <p:spTgt spid="5"/>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wipe(down)">
                                      <p:cBhvr>
                                        <p:cTn id="61" dur="580">
                                          <p:stCondLst>
                                            <p:cond delay="0"/>
                                          </p:stCondLst>
                                        </p:cTn>
                                        <p:tgtEl>
                                          <p:spTgt spid="6"/>
                                        </p:tgtEl>
                                      </p:cBhvr>
                                    </p:animEffect>
                                    <p:anim calcmode="lin" valueType="num">
                                      <p:cBhvr>
                                        <p:cTn id="62"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67" dur="26">
                                          <p:stCondLst>
                                            <p:cond delay="650"/>
                                          </p:stCondLst>
                                        </p:cTn>
                                        <p:tgtEl>
                                          <p:spTgt spid="6"/>
                                        </p:tgtEl>
                                      </p:cBhvr>
                                      <p:to x="100000" y="60000"/>
                                    </p:animScale>
                                    <p:animScale>
                                      <p:cBhvr>
                                        <p:cTn id="68" dur="166" decel="50000">
                                          <p:stCondLst>
                                            <p:cond delay="676"/>
                                          </p:stCondLst>
                                        </p:cTn>
                                        <p:tgtEl>
                                          <p:spTgt spid="6"/>
                                        </p:tgtEl>
                                      </p:cBhvr>
                                      <p:to x="100000" y="100000"/>
                                    </p:animScale>
                                    <p:animScale>
                                      <p:cBhvr>
                                        <p:cTn id="69" dur="26">
                                          <p:stCondLst>
                                            <p:cond delay="1312"/>
                                          </p:stCondLst>
                                        </p:cTn>
                                        <p:tgtEl>
                                          <p:spTgt spid="6"/>
                                        </p:tgtEl>
                                      </p:cBhvr>
                                      <p:to x="100000" y="80000"/>
                                    </p:animScale>
                                    <p:animScale>
                                      <p:cBhvr>
                                        <p:cTn id="70" dur="166" decel="50000">
                                          <p:stCondLst>
                                            <p:cond delay="1338"/>
                                          </p:stCondLst>
                                        </p:cTn>
                                        <p:tgtEl>
                                          <p:spTgt spid="6"/>
                                        </p:tgtEl>
                                      </p:cBhvr>
                                      <p:to x="100000" y="100000"/>
                                    </p:animScale>
                                    <p:animScale>
                                      <p:cBhvr>
                                        <p:cTn id="71" dur="26">
                                          <p:stCondLst>
                                            <p:cond delay="1642"/>
                                          </p:stCondLst>
                                        </p:cTn>
                                        <p:tgtEl>
                                          <p:spTgt spid="6"/>
                                        </p:tgtEl>
                                      </p:cBhvr>
                                      <p:to x="100000" y="90000"/>
                                    </p:animScale>
                                    <p:animScale>
                                      <p:cBhvr>
                                        <p:cTn id="72" dur="166" decel="50000">
                                          <p:stCondLst>
                                            <p:cond delay="1668"/>
                                          </p:stCondLst>
                                        </p:cTn>
                                        <p:tgtEl>
                                          <p:spTgt spid="6"/>
                                        </p:tgtEl>
                                      </p:cBhvr>
                                      <p:to x="100000" y="100000"/>
                                    </p:animScale>
                                    <p:animScale>
                                      <p:cBhvr>
                                        <p:cTn id="73" dur="26">
                                          <p:stCondLst>
                                            <p:cond delay="1808"/>
                                          </p:stCondLst>
                                        </p:cTn>
                                        <p:tgtEl>
                                          <p:spTgt spid="6"/>
                                        </p:tgtEl>
                                      </p:cBhvr>
                                      <p:to x="100000" y="95000"/>
                                    </p:animScale>
                                    <p:animScale>
                                      <p:cBhvr>
                                        <p:cTn id="74"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285</TotalTime>
  <Words>1939</Words>
  <Application>Microsoft Office PowerPoint</Application>
  <PresentationFormat>Custom</PresentationFormat>
  <Paragraphs>72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Celestial</vt:lpstr>
      <vt:lpstr>The Law of karma</vt:lpstr>
      <vt:lpstr>What does karma Mean?</vt:lpstr>
      <vt:lpstr>What is daharma?</vt:lpstr>
      <vt:lpstr>What happens if daharmas are not followed?</vt:lpstr>
      <vt:lpstr>What is the law of karma?</vt:lpstr>
      <vt:lpstr>What is the purpose of the law of karma?</vt:lpstr>
      <vt:lpstr>What is the relationship between the law of Karma &amp; the law of reincarnation </vt:lpstr>
      <vt:lpstr>recap</vt:lpstr>
      <vt:lpstr>Let’s go into more detail: What is soul and what is spirit?</vt:lpstr>
      <vt:lpstr>So, What is this subconscious mind?</vt:lpstr>
      <vt:lpstr>Subconscious mind continued…</vt:lpstr>
      <vt:lpstr>How do we learn our lessons?</vt:lpstr>
      <vt:lpstr>What is Grace?</vt:lpstr>
      <vt:lpstr>How do We win His Grace?</vt:lpstr>
      <vt:lpstr>How do we keep our focus on God, all the time?</vt:lpstr>
      <vt:lpstr>How do we keep our focus on God, all the time?</vt:lpstr>
      <vt:lpstr>Recap</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Law  of karma</dc:title>
  <dc:creator>Umit Ciftci</dc:creator>
  <cp:lastModifiedBy>FTP-Computer</cp:lastModifiedBy>
  <cp:revision>30</cp:revision>
  <dcterms:created xsi:type="dcterms:W3CDTF">2018-09-23T04:42:40Z</dcterms:created>
  <dcterms:modified xsi:type="dcterms:W3CDTF">2018-09-23T21:45:11Z</dcterms:modified>
</cp:coreProperties>
</file>