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7"/>
  </p:notesMasterIdLst>
  <p:sldIdLst>
    <p:sldId id="256" r:id="rId2"/>
    <p:sldId id="272" r:id="rId3"/>
    <p:sldId id="257" r:id="rId4"/>
    <p:sldId id="258" r:id="rId5"/>
    <p:sldId id="270" r:id="rId6"/>
    <p:sldId id="259" r:id="rId7"/>
    <p:sldId id="260" r:id="rId8"/>
    <p:sldId id="271" r:id="rId9"/>
    <p:sldId id="261" r:id="rId10"/>
    <p:sldId id="262" r:id="rId11"/>
    <p:sldId id="263" r:id="rId12"/>
    <p:sldId id="265" r:id="rId13"/>
    <p:sldId id="264" r:id="rId14"/>
    <p:sldId id="268"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ac Emmanuel" initials="IE" lastIdx="1" clrIdx="0">
    <p:extLst>
      <p:ext uri="{19B8F6BF-5375-455C-9EA6-DF929625EA0E}">
        <p15:presenceInfo xmlns:p15="http://schemas.microsoft.com/office/powerpoint/2012/main" userId="c7b25ac17f8af4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70" autoAdjust="0"/>
  </p:normalViewPr>
  <p:slideViewPr>
    <p:cSldViewPr snapToGrid="0">
      <p:cViewPr varScale="1">
        <p:scale>
          <a:sx n="110" d="100"/>
          <a:sy n="110" d="100"/>
        </p:scale>
        <p:origin x="576"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02T17:48:30.098"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C4E81-E962-4976-93A4-98BEA497B249}" type="datetimeFigureOut">
              <a:rPr lang="en-US" smtClean="0"/>
              <a:t>10/8/2017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C3461-0661-4E83-BA0A-504553E47444}" type="slidenum">
              <a:rPr lang="en-US" smtClean="0"/>
              <a:t>‹#›</a:t>
            </a:fld>
            <a:endParaRPr lang="en-US"/>
          </a:p>
        </p:txBody>
      </p:sp>
    </p:spTree>
    <p:extLst>
      <p:ext uri="{BB962C8B-B14F-4D97-AF65-F5344CB8AC3E}">
        <p14:creationId xmlns:p14="http://schemas.microsoft.com/office/powerpoint/2010/main" val="135584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2C3461-0661-4E83-BA0A-504553E47444}" type="slidenum">
              <a:rPr lang="en-US" smtClean="0"/>
              <a:t>1</a:t>
            </a:fld>
            <a:endParaRPr lang="en-US"/>
          </a:p>
        </p:txBody>
      </p:sp>
    </p:spTree>
    <p:extLst>
      <p:ext uri="{BB962C8B-B14F-4D97-AF65-F5344CB8AC3E}">
        <p14:creationId xmlns:p14="http://schemas.microsoft.com/office/powerpoint/2010/main" val="3793403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6A6D86C-9CD8-4D3E-8F2B-F4BDDB84F752}" type="datetimeFigureOut">
              <a:rPr lang="en-US" smtClean="0"/>
              <a:t>10/8/2017</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17FBCEDB-C688-45F6-A2FF-5C1DC4B28C33}" type="slidenum">
              <a:rPr lang="en-US" smtClean="0"/>
              <a:t>‹#›</a:t>
            </a:fld>
            <a:endParaRPr lang="en-US"/>
          </a:p>
        </p:txBody>
      </p:sp>
    </p:spTree>
    <p:extLst>
      <p:ext uri="{BB962C8B-B14F-4D97-AF65-F5344CB8AC3E}">
        <p14:creationId xmlns:p14="http://schemas.microsoft.com/office/powerpoint/2010/main" val="35698698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A6D86C-9CD8-4D3E-8F2B-F4BDDB84F752}" type="datetimeFigureOut">
              <a:rPr lang="en-US" smtClean="0"/>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BCEDB-C688-45F6-A2FF-5C1DC4B28C33}" type="slidenum">
              <a:rPr lang="en-US" smtClean="0"/>
              <a:t>‹#›</a:t>
            </a:fld>
            <a:endParaRPr lang="en-US"/>
          </a:p>
        </p:txBody>
      </p:sp>
    </p:spTree>
    <p:extLst>
      <p:ext uri="{BB962C8B-B14F-4D97-AF65-F5344CB8AC3E}">
        <p14:creationId xmlns:p14="http://schemas.microsoft.com/office/powerpoint/2010/main" val="3747434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6A6D86C-9CD8-4D3E-8F2B-F4BDDB84F752}" type="datetimeFigureOut">
              <a:rPr lang="en-US" smtClean="0"/>
              <a:t>10/8/2017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7FBCEDB-C688-45F6-A2FF-5C1DC4B28C33}" type="slidenum">
              <a:rPr lang="en-US" smtClean="0"/>
              <a:t>‹#›</a:t>
            </a:fld>
            <a:endParaRPr lang="en-US"/>
          </a:p>
        </p:txBody>
      </p:sp>
    </p:spTree>
    <p:extLst>
      <p:ext uri="{BB962C8B-B14F-4D97-AF65-F5344CB8AC3E}">
        <p14:creationId xmlns:p14="http://schemas.microsoft.com/office/powerpoint/2010/main" val="2338093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6A6D86C-9CD8-4D3E-8F2B-F4BDDB84F752}" type="datetimeFigureOut">
              <a:rPr lang="en-US" smtClean="0"/>
              <a:t>10/8/2017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7FBCEDB-C688-45F6-A2FF-5C1DC4B28C33}"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62581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6A6D86C-9CD8-4D3E-8F2B-F4BDDB84F752}" type="datetimeFigureOut">
              <a:rPr lang="en-US" smtClean="0"/>
              <a:t>10/8/2017</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7FBCEDB-C688-45F6-A2FF-5C1DC4B28C33}" type="slidenum">
              <a:rPr lang="en-US" smtClean="0"/>
              <a:t>‹#›</a:t>
            </a:fld>
            <a:endParaRPr lang="en-US"/>
          </a:p>
        </p:txBody>
      </p:sp>
    </p:spTree>
    <p:extLst>
      <p:ext uri="{BB962C8B-B14F-4D97-AF65-F5344CB8AC3E}">
        <p14:creationId xmlns:p14="http://schemas.microsoft.com/office/powerpoint/2010/main" val="149402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6A6D86C-9CD8-4D3E-8F2B-F4BDDB84F752}" type="datetimeFigureOut">
              <a:rPr lang="en-US" smtClean="0"/>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BCEDB-C688-45F6-A2FF-5C1DC4B28C33}" type="slidenum">
              <a:rPr lang="en-US" smtClean="0"/>
              <a:t>‹#›</a:t>
            </a:fld>
            <a:endParaRPr lang="en-US"/>
          </a:p>
        </p:txBody>
      </p:sp>
    </p:spTree>
    <p:extLst>
      <p:ext uri="{BB962C8B-B14F-4D97-AF65-F5344CB8AC3E}">
        <p14:creationId xmlns:p14="http://schemas.microsoft.com/office/powerpoint/2010/main" val="2856389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6A6D86C-9CD8-4D3E-8F2B-F4BDDB84F752}" type="datetimeFigureOut">
              <a:rPr lang="en-US" smtClean="0"/>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BCEDB-C688-45F6-A2FF-5C1DC4B28C33}" type="slidenum">
              <a:rPr lang="en-US" smtClean="0"/>
              <a:t>‹#›</a:t>
            </a:fld>
            <a:endParaRPr lang="en-US"/>
          </a:p>
        </p:txBody>
      </p:sp>
    </p:spTree>
    <p:extLst>
      <p:ext uri="{BB962C8B-B14F-4D97-AF65-F5344CB8AC3E}">
        <p14:creationId xmlns:p14="http://schemas.microsoft.com/office/powerpoint/2010/main" val="668122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A6D86C-9CD8-4D3E-8F2B-F4BDDB84F752}"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BCEDB-C688-45F6-A2FF-5C1DC4B28C33}" type="slidenum">
              <a:rPr lang="en-US" smtClean="0"/>
              <a:t>‹#›</a:t>
            </a:fld>
            <a:endParaRPr lang="en-US"/>
          </a:p>
        </p:txBody>
      </p:sp>
    </p:spTree>
    <p:extLst>
      <p:ext uri="{BB962C8B-B14F-4D97-AF65-F5344CB8AC3E}">
        <p14:creationId xmlns:p14="http://schemas.microsoft.com/office/powerpoint/2010/main" val="3049147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6A6D86C-9CD8-4D3E-8F2B-F4BDDB84F752}" type="datetimeFigureOut">
              <a:rPr lang="en-US" smtClean="0"/>
              <a:t>10/8/2017</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7FBCEDB-C688-45F6-A2FF-5C1DC4B28C33}" type="slidenum">
              <a:rPr lang="en-US" smtClean="0"/>
              <a:t>‹#›</a:t>
            </a:fld>
            <a:endParaRPr lang="en-US"/>
          </a:p>
        </p:txBody>
      </p:sp>
    </p:spTree>
    <p:extLst>
      <p:ext uri="{BB962C8B-B14F-4D97-AF65-F5344CB8AC3E}">
        <p14:creationId xmlns:p14="http://schemas.microsoft.com/office/powerpoint/2010/main" val="376329940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A6D86C-9CD8-4D3E-8F2B-F4BDDB84F752}"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BCEDB-C688-45F6-A2FF-5C1DC4B28C33}" type="slidenum">
              <a:rPr lang="en-US" smtClean="0"/>
              <a:t>‹#›</a:t>
            </a:fld>
            <a:endParaRPr lang="en-US"/>
          </a:p>
        </p:txBody>
      </p:sp>
    </p:spTree>
    <p:extLst>
      <p:ext uri="{BB962C8B-B14F-4D97-AF65-F5344CB8AC3E}">
        <p14:creationId xmlns:p14="http://schemas.microsoft.com/office/powerpoint/2010/main" val="187123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6A6D86C-9CD8-4D3E-8F2B-F4BDDB84F752}" type="datetimeFigureOut">
              <a:rPr lang="en-US" smtClean="0"/>
              <a:t>10/8/2017</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7FBCEDB-C688-45F6-A2FF-5C1DC4B28C33}" type="slidenum">
              <a:rPr lang="en-US" smtClean="0"/>
              <a:t>‹#›</a:t>
            </a:fld>
            <a:endParaRPr lang="en-US"/>
          </a:p>
        </p:txBody>
      </p:sp>
    </p:spTree>
    <p:extLst>
      <p:ext uri="{BB962C8B-B14F-4D97-AF65-F5344CB8AC3E}">
        <p14:creationId xmlns:p14="http://schemas.microsoft.com/office/powerpoint/2010/main" val="60527719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A6D86C-9CD8-4D3E-8F2B-F4BDDB84F752}" type="datetimeFigureOut">
              <a:rPr lang="en-US" smtClean="0"/>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BCEDB-C688-45F6-A2FF-5C1DC4B28C33}" type="slidenum">
              <a:rPr lang="en-US" smtClean="0"/>
              <a:t>‹#›</a:t>
            </a:fld>
            <a:endParaRPr lang="en-US"/>
          </a:p>
        </p:txBody>
      </p:sp>
    </p:spTree>
    <p:extLst>
      <p:ext uri="{BB962C8B-B14F-4D97-AF65-F5344CB8AC3E}">
        <p14:creationId xmlns:p14="http://schemas.microsoft.com/office/powerpoint/2010/main" val="244905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A6D86C-9CD8-4D3E-8F2B-F4BDDB84F752}" type="datetimeFigureOut">
              <a:rPr lang="en-US" smtClean="0"/>
              <a:t>10/8/2017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BCEDB-C688-45F6-A2FF-5C1DC4B28C33}" type="slidenum">
              <a:rPr lang="en-US" smtClean="0"/>
              <a:t>‹#›</a:t>
            </a:fld>
            <a:endParaRPr lang="en-US"/>
          </a:p>
        </p:txBody>
      </p:sp>
    </p:spTree>
    <p:extLst>
      <p:ext uri="{BB962C8B-B14F-4D97-AF65-F5344CB8AC3E}">
        <p14:creationId xmlns:p14="http://schemas.microsoft.com/office/powerpoint/2010/main" val="2827073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A6D86C-9CD8-4D3E-8F2B-F4BDDB84F752}" type="datetimeFigureOut">
              <a:rPr lang="en-US" smtClean="0"/>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BCEDB-C688-45F6-A2FF-5C1DC4B28C33}" type="slidenum">
              <a:rPr lang="en-US" smtClean="0"/>
              <a:t>‹#›</a:t>
            </a:fld>
            <a:endParaRPr lang="en-US"/>
          </a:p>
        </p:txBody>
      </p:sp>
    </p:spTree>
    <p:extLst>
      <p:ext uri="{BB962C8B-B14F-4D97-AF65-F5344CB8AC3E}">
        <p14:creationId xmlns:p14="http://schemas.microsoft.com/office/powerpoint/2010/main" val="23355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6D86C-9CD8-4D3E-8F2B-F4BDDB84F752}" type="datetimeFigureOut">
              <a:rPr lang="en-US" smtClean="0"/>
              <a:t>10/8/2017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BCEDB-C688-45F6-A2FF-5C1DC4B28C33}" type="slidenum">
              <a:rPr lang="en-US" smtClean="0"/>
              <a:t>‹#›</a:t>
            </a:fld>
            <a:endParaRPr lang="en-US"/>
          </a:p>
        </p:txBody>
      </p:sp>
    </p:spTree>
    <p:extLst>
      <p:ext uri="{BB962C8B-B14F-4D97-AF65-F5344CB8AC3E}">
        <p14:creationId xmlns:p14="http://schemas.microsoft.com/office/powerpoint/2010/main" val="408796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A6D86C-9CD8-4D3E-8F2B-F4BDDB84F752}" type="datetimeFigureOut">
              <a:rPr lang="en-US" smtClean="0"/>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BCEDB-C688-45F6-A2FF-5C1DC4B28C33}" type="slidenum">
              <a:rPr lang="en-US" smtClean="0"/>
              <a:t>‹#›</a:t>
            </a:fld>
            <a:endParaRPr lang="en-US"/>
          </a:p>
        </p:txBody>
      </p:sp>
    </p:spTree>
    <p:extLst>
      <p:ext uri="{BB962C8B-B14F-4D97-AF65-F5344CB8AC3E}">
        <p14:creationId xmlns:p14="http://schemas.microsoft.com/office/powerpoint/2010/main" val="94277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A6D86C-9CD8-4D3E-8F2B-F4BDDB84F752}" type="datetimeFigureOut">
              <a:rPr lang="en-US" smtClean="0"/>
              <a:t>10/8/2017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FBCEDB-C688-45F6-A2FF-5C1DC4B28C33}" type="slidenum">
              <a:rPr lang="en-US" smtClean="0"/>
              <a:t>‹#›</a:t>
            </a:fld>
            <a:endParaRPr lang="en-US"/>
          </a:p>
        </p:txBody>
      </p:sp>
    </p:spTree>
    <p:extLst>
      <p:ext uri="{BB962C8B-B14F-4D97-AF65-F5344CB8AC3E}">
        <p14:creationId xmlns:p14="http://schemas.microsoft.com/office/powerpoint/2010/main" val="211819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A6D86C-9CD8-4D3E-8F2B-F4BDDB84F752}" type="datetimeFigureOut">
              <a:rPr lang="en-US" smtClean="0"/>
              <a:t>10/8/2017</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7FBCEDB-C688-45F6-A2FF-5C1DC4B28C33}" type="slidenum">
              <a:rPr lang="en-US" smtClean="0"/>
              <a:t>‹#›</a:t>
            </a:fld>
            <a:endParaRPr lang="en-US"/>
          </a:p>
        </p:txBody>
      </p:sp>
    </p:spTree>
    <p:extLst>
      <p:ext uri="{BB962C8B-B14F-4D97-AF65-F5344CB8AC3E}">
        <p14:creationId xmlns:p14="http://schemas.microsoft.com/office/powerpoint/2010/main" val="3057444632"/>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maitrey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aitreya.org/FILES/THOTH/Holiest.html/holiest1.htm/Holiest1-4.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9CE2-9091-4DBE-9DCC-D59C96E06104}"/>
              </a:ext>
            </a:extLst>
          </p:cNvPr>
          <p:cNvSpPr>
            <a:spLocks noGrp="1"/>
          </p:cNvSpPr>
          <p:nvPr>
            <p:ph type="ctrTitle"/>
          </p:nvPr>
        </p:nvSpPr>
        <p:spPr/>
        <p:txBody>
          <a:bodyPr/>
          <a:lstStyle/>
          <a:p>
            <a:r>
              <a:rPr lang="en-US" dirty="0"/>
              <a:t>Tantra</a:t>
            </a:r>
          </a:p>
        </p:txBody>
      </p:sp>
      <p:sp>
        <p:nvSpPr>
          <p:cNvPr id="3" name="Subtitle 2">
            <a:extLst>
              <a:ext uri="{FF2B5EF4-FFF2-40B4-BE49-F238E27FC236}">
                <a16:creationId xmlns:a16="http://schemas.microsoft.com/office/drawing/2014/main" id="{89BAA863-585D-4EB3-8468-5E9AAF084979}"/>
              </a:ext>
            </a:extLst>
          </p:cNvPr>
          <p:cNvSpPr>
            <a:spLocks noGrp="1"/>
          </p:cNvSpPr>
          <p:nvPr>
            <p:ph type="subTitle" idx="1"/>
          </p:nvPr>
        </p:nvSpPr>
        <p:spPr/>
        <p:txBody>
          <a:bodyPr>
            <a:normAutofit fontScale="92500" lnSpcReduction="10000"/>
          </a:bodyPr>
          <a:lstStyle/>
          <a:p>
            <a:r>
              <a:rPr lang="en-US" dirty="0"/>
              <a:t>Mission of Maitreya, Eternal Divine Path</a:t>
            </a:r>
          </a:p>
          <a:p>
            <a:r>
              <a:rPr lang="en-US" dirty="0"/>
              <a:t>Presentation by Isaac Emmanuel (Noor)</a:t>
            </a:r>
          </a:p>
        </p:txBody>
      </p:sp>
    </p:spTree>
    <p:extLst>
      <p:ext uri="{BB962C8B-B14F-4D97-AF65-F5344CB8AC3E}">
        <p14:creationId xmlns:p14="http://schemas.microsoft.com/office/powerpoint/2010/main" val="373104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319D-425F-4C86-9B43-4BC4327F088B}"/>
              </a:ext>
            </a:extLst>
          </p:cNvPr>
          <p:cNvSpPr>
            <a:spLocks noGrp="1"/>
          </p:cNvSpPr>
          <p:nvPr>
            <p:ph type="title"/>
          </p:nvPr>
        </p:nvSpPr>
        <p:spPr/>
        <p:txBody>
          <a:bodyPr/>
          <a:lstStyle/>
          <a:p>
            <a:r>
              <a:rPr lang="en-US" dirty="0"/>
              <a:t>Traditional tantra</a:t>
            </a:r>
          </a:p>
        </p:txBody>
      </p:sp>
      <p:pic>
        <p:nvPicPr>
          <p:cNvPr id="4" name="Content Placeholder 4" descr="Shiva Tandava 2">
            <a:extLst>
              <a:ext uri="{FF2B5EF4-FFF2-40B4-BE49-F238E27FC236}">
                <a16:creationId xmlns:a16="http://schemas.microsoft.com/office/drawing/2014/main" id="{A2598BA7-E26C-41AE-BC1A-D030DA6FB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425" y="2057401"/>
            <a:ext cx="2771775" cy="3810000"/>
          </a:xfrm>
          <a:prstGeom prst="rect">
            <a:avLst/>
          </a:prstGeom>
          <a:ln>
            <a:noFill/>
          </a:ln>
          <a:effectLst>
            <a:softEdge rad="112500"/>
          </a:effectLst>
        </p:spPr>
      </p:pic>
      <p:sp>
        <p:nvSpPr>
          <p:cNvPr id="5" name="Content Placeholder 2">
            <a:extLst>
              <a:ext uri="{FF2B5EF4-FFF2-40B4-BE49-F238E27FC236}">
                <a16:creationId xmlns:a16="http://schemas.microsoft.com/office/drawing/2014/main" id="{602CED3D-CADF-4FF7-99B0-7699B37ACB6D}"/>
              </a:ext>
            </a:extLst>
          </p:cNvPr>
          <p:cNvSpPr>
            <a:spLocks noGrp="1"/>
          </p:cNvSpPr>
          <p:nvPr>
            <p:ph idx="1"/>
          </p:nvPr>
        </p:nvSpPr>
        <p:spPr>
          <a:xfrm>
            <a:off x="685800" y="2194560"/>
            <a:ext cx="7907694" cy="4024125"/>
          </a:xfrm>
        </p:spPr>
        <p:txBody>
          <a:bodyPr/>
          <a:lstStyle/>
          <a:p>
            <a:r>
              <a:rPr lang="en-US" dirty="0"/>
              <a:t>You desire it? Go get it!</a:t>
            </a:r>
          </a:p>
          <a:p>
            <a:r>
              <a:rPr lang="en-US" dirty="0"/>
              <a:t>You fear it? Embrace it!</a:t>
            </a:r>
          </a:p>
          <a:p>
            <a:r>
              <a:rPr lang="en-US" dirty="0"/>
              <a:t>You hate it? Face it!</a:t>
            </a:r>
          </a:p>
          <a:p>
            <a:endParaRPr lang="en-US" dirty="0"/>
          </a:p>
          <a:p>
            <a:pPr marL="0" indent="0">
              <a:buNone/>
            </a:pPr>
            <a:r>
              <a:rPr lang="en-US" dirty="0"/>
              <a:t>…but without losing yourself to it!</a:t>
            </a:r>
          </a:p>
          <a:p>
            <a:pPr marL="0" indent="0">
              <a:buNone/>
            </a:pPr>
            <a:endParaRPr lang="en-US" dirty="0"/>
          </a:p>
          <a:p>
            <a:pPr marL="0" indent="0">
              <a:buNone/>
            </a:pPr>
            <a:r>
              <a:rPr lang="en-US" dirty="0"/>
              <a:t>(Examples?)</a:t>
            </a:r>
          </a:p>
        </p:txBody>
      </p:sp>
    </p:spTree>
    <p:extLst>
      <p:ext uri="{BB962C8B-B14F-4D97-AF65-F5344CB8AC3E}">
        <p14:creationId xmlns:p14="http://schemas.microsoft.com/office/powerpoint/2010/main" val="262074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3F09-4737-4C1B-A8CB-9B950A5F2037}"/>
              </a:ext>
            </a:extLst>
          </p:cNvPr>
          <p:cNvSpPr>
            <a:spLocks noGrp="1"/>
          </p:cNvSpPr>
          <p:nvPr>
            <p:ph type="title"/>
          </p:nvPr>
        </p:nvSpPr>
        <p:spPr/>
        <p:txBody>
          <a:bodyPr/>
          <a:lstStyle/>
          <a:p>
            <a:r>
              <a:rPr lang="en-US" dirty="0"/>
              <a:t>Tantra - Mission Version (“Refined Tantra”)</a:t>
            </a:r>
          </a:p>
        </p:txBody>
      </p:sp>
      <p:pic>
        <p:nvPicPr>
          <p:cNvPr id="4" name="Content Placeholder 4" descr="Shiva Tandava 2">
            <a:extLst>
              <a:ext uri="{FF2B5EF4-FFF2-40B4-BE49-F238E27FC236}">
                <a16:creationId xmlns:a16="http://schemas.microsoft.com/office/drawing/2014/main" id="{F84AC93C-0C83-4104-8E22-44F56AD1B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425" y="2057401"/>
            <a:ext cx="2771775" cy="3810000"/>
          </a:xfrm>
          <a:prstGeom prst="rect">
            <a:avLst/>
          </a:prstGeom>
          <a:ln>
            <a:noFill/>
          </a:ln>
          <a:effectLst>
            <a:softEdge rad="112500"/>
          </a:effectLst>
        </p:spPr>
      </p:pic>
      <p:sp>
        <p:nvSpPr>
          <p:cNvPr id="5" name="Content Placeholder 2">
            <a:extLst>
              <a:ext uri="{FF2B5EF4-FFF2-40B4-BE49-F238E27FC236}">
                <a16:creationId xmlns:a16="http://schemas.microsoft.com/office/drawing/2014/main" id="{0D60C70F-0BCB-4D6D-8E05-1FAEB4BA0BA2}"/>
              </a:ext>
            </a:extLst>
          </p:cNvPr>
          <p:cNvSpPr>
            <a:spLocks noGrp="1"/>
          </p:cNvSpPr>
          <p:nvPr>
            <p:ph idx="1"/>
          </p:nvPr>
        </p:nvSpPr>
        <p:spPr>
          <a:xfrm>
            <a:off x="685800" y="2194560"/>
            <a:ext cx="7907694" cy="4024125"/>
          </a:xfrm>
        </p:spPr>
        <p:txBody>
          <a:bodyPr/>
          <a:lstStyle/>
          <a:p>
            <a:r>
              <a:rPr lang="en-US" dirty="0"/>
              <a:t>You want/fear/hate it? Experience it… in your meditation!</a:t>
            </a:r>
          </a:p>
          <a:p>
            <a:r>
              <a:rPr lang="en-US" dirty="0"/>
              <a:t>Tantra and yoga unified</a:t>
            </a:r>
          </a:p>
          <a:p>
            <a:r>
              <a:rPr lang="en-US" dirty="0"/>
              <a:t>Power of the mind (visualization practice in meditation process)</a:t>
            </a:r>
          </a:p>
          <a:p>
            <a:r>
              <a:rPr lang="en-US" dirty="0"/>
              <a:t>Experimentation without external consequences</a:t>
            </a:r>
          </a:p>
          <a:p>
            <a:endParaRPr lang="en-US" dirty="0"/>
          </a:p>
          <a:p>
            <a:r>
              <a:rPr lang="en-US" dirty="0"/>
              <a:t>As usual, the </a:t>
            </a:r>
            <a:r>
              <a:rPr lang="en-US" b="1" dirty="0"/>
              <a:t>Mission</a:t>
            </a:r>
            <a:r>
              <a:rPr lang="en-US" dirty="0"/>
              <a:t> unifies, adds to prior understanding, and takes it to the next level</a:t>
            </a:r>
          </a:p>
        </p:txBody>
      </p:sp>
    </p:spTree>
    <p:extLst>
      <p:ext uri="{BB962C8B-B14F-4D97-AF65-F5344CB8AC3E}">
        <p14:creationId xmlns:p14="http://schemas.microsoft.com/office/powerpoint/2010/main" val="2724569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4EB06-DBF5-48FC-B238-DDE92A2D216C}"/>
              </a:ext>
            </a:extLst>
          </p:cNvPr>
          <p:cNvSpPr>
            <a:spLocks noGrp="1"/>
          </p:cNvSpPr>
          <p:nvPr>
            <p:ph type="title"/>
          </p:nvPr>
        </p:nvSpPr>
        <p:spPr/>
        <p:txBody>
          <a:bodyPr/>
          <a:lstStyle/>
          <a:p>
            <a:r>
              <a:rPr lang="en-US" dirty="0"/>
              <a:t>tantra in mission practices</a:t>
            </a:r>
          </a:p>
        </p:txBody>
      </p:sp>
      <p:pic>
        <p:nvPicPr>
          <p:cNvPr id="4" name="Content Placeholder 4" descr="Shiva Tandava 2">
            <a:extLst>
              <a:ext uri="{FF2B5EF4-FFF2-40B4-BE49-F238E27FC236}">
                <a16:creationId xmlns:a16="http://schemas.microsoft.com/office/drawing/2014/main" id="{C4759B4B-19F1-4307-84B0-841AF896F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425" y="2057401"/>
            <a:ext cx="2771775" cy="3810000"/>
          </a:xfrm>
          <a:prstGeom prst="rect">
            <a:avLst/>
          </a:prstGeom>
          <a:ln>
            <a:noFill/>
          </a:ln>
          <a:effectLst>
            <a:softEdge rad="112500"/>
          </a:effectLst>
        </p:spPr>
      </p:pic>
      <p:sp>
        <p:nvSpPr>
          <p:cNvPr id="5" name="Content Placeholder 2">
            <a:extLst>
              <a:ext uri="{FF2B5EF4-FFF2-40B4-BE49-F238E27FC236}">
                <a16:creationId xmlns:a16="http://schemas.microsoft.com/office/drawing/2014/main" id="{77BA60F2-9014-424E-92F9-A734EE4244A0}"/>
              </a:ext>
            </a:extLst>
          </p:cNvPr>
          <p:cNvSpPr>
            <a:spLocks noGrp="1"/>
          </p:cNvSpPr>
          <p:nvPr>
            <p:ph idx="1"/>
          </p:nvPr>
        </p:nvSpPr>
        <p:spPr>
          <a:xfrm>
            <a:off x="685800" y="2194560"/>
            <a:ext cx="7907694" cy="4024125"/>
          </a:xfrm>
        </p:spPr>
        <p:txBody>
          <a:bodyPr/>
          <a:lstStyle/>
          <a:p>
            <a:r>
              <a:rPr lang="en-US" dirty="0"/>
              <a:t>“Now gently open your eyes, return to the external world, and know that those who meditate on God are in the world but not of it…”</a:t>
            </a:r>
            <a:endParaRPr lang="en-US" u="sng" dirty="0"/>
          </a:p>
          <a:p>
            <a:r>
              <a:rPr lang="en-US" dirty="0"/>
              <a:t>Yogis in the mountains vs. </a:t>
            </a:r>
            <a:r>
              <a:rPr lang="en-US" b="1" dirty="0"/>
              <a:t>Communities of Light</a:t>
            </a:r>
          </a:p>
          <a:p>
            <a:r>
              <a:rPr lang="en-US" dirty="0"/>
              <a:t>We are the pioneers…</a:t>
            </a:r>
          </a:p>
          <a:p>
            <a:pPr marL="0" indent="0">
              <a:buNone/>
            </a:pPr>
            <a:endParaRPr lang="en-US" dirty="0"/>
          </a:p>
          <a:p>
            <a:pPr marL="0" indent="0">
              <a:buNone/>
            </a:pPr>
            <a:r>
              <a:rPr lang="en-US" dirty="0"/>
              <a:t>Other examples?</a:t>
            </a:r>
          </a:p>
        </p:txBody>
      </p:sp>
    </p:spTree>
    <p:extLst>
      <p:ext uri="{BB962C8B-B14F-4D97-AF65-F5344CB8AC3E}">
        <p14:creationId xmlns:p14="http://schemas.microsoft.com/office/powerpoint/2010/main" val="75385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B392D-42CC-4889-AEE9-DB86DE9861C0}"/>
              </a:ext>
            </a:extLst>
          </p:cNvPr>
          <p:cNvSpPr>
            <a:spLocks noGrp="1"/>
          </p:cNvSpPr>
          <p:nvPr>
            <p:ph type="title"/>
          </p:nvPr>
        </p:nvSpPr>
        <p:spPr/>
        <p:txBody>
          <a:bodyPr/>
          <a:lstStyle/>
          <a:p>
            <a:r>
              <a:rPr lang="en-US" dirty="0"/>
              <a:t>Tantra in Personal Progress</a:t>
            </a:r>
          </a:p>
        </p:txBody>
      </p:sp>
      <p:pic>
        <p:nvPicPr>
          <p:cNvPr id="4" name="Content Placeholder 4" descr="Shiva Tandava 2">
            <a:extLst>
              <a:ext uri="{FF2B5EF4-FFF2-40B4-BE49-F238E27FC236}">
                <a16:creationId xmlns:a16="http://schemas.microsoft.com/office/drawing/2014/main" id="{E6DEC335-29CE-405E-BD3E-939FB587A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425" y="2057401"/>
            <a:ext cx="2771775" cy="3810000"/>
          </a:xfrm>
          <a:prstGeom prst="rect">
            <a:avLst/>
          </a:prstGeom>
          <a:ln>
            <a:noFill/>
          </a:ln>
          <a:effectLst>
            <a:softEdge rad="112500"/>
          </a:effectLst>
        </p:spPr>
      </p:pic>
      <p:sp>
        <p:nvSpPr>
          <p:cNvPr id="5" name="Content Placeholder 2">
            <a:extLst>
              <a:ext uri="{FF2B5EF4-FFF2-40B4-BE49-F238E27FC236}">
                <a16:creationId xmlns:a16="http://schemas.microsoft.com/office/drawing/2014/main" id="{44A41F8F-B989-4380-9875-BEB92ED16D97}"/>
              </a:ext>
            </a:extLst>
          </p:cNvPr>
          <p:cNvSpPr>
            <a:spLocks noGrp="1"/>
          </p:cNvSpPr>
          <p:nvPr>
            <p:ph idx="1"/>
          </p:nvPr>
        </p:nvSpPr>
        <p:spPr>
          <a:xfrm>
            <a:off x="685800" y="2194560"/>
            <a:ext cx="7907694" cy="4439505"/>
          </a:xfrm>
        </p:spPr>
        <p:txBody>
          <a:bodyPr/>
          <a:lstStyle/>
          <a:p>
            <a:r>
              <a:rPr lang="en-US" dirty="0"/>
              <a:t>How to approach a problem? Yoga? Tantra? Refined Tantra?</a:t>
            </a:r>
          </a:p>
          <a:p>
            <a:r>
              <a:rPr lang="en-US" b="1" dirty="0"/>
              <a:t>Default: Yoga! Approach tantra with great caution!</a:t>
            </a:r>
          </a:p>
          <a:p>
            <a:pPr marL="0" indent="0">
              <a:buNone/>
            </a:pPr>
            <a:endParaRPr lang="en-US" dirty="0"/>
          </a:p>
          <a:p>
            <a:pPr marL="0" indent="0">
              <a:buNone/>
            </a:pPr>
            <a:r>
              <a:rPr lang="en-US" dirty="0"/>
              <a:t>Considerations:</a:t>
            </a:r>
          </a:p>
          <a:p>
            <a:r>
              <a:rPr lang="en-US" dirty="0"/>
              <a:t>How strong are you?</a:t>
            </a:r>
          </a:p>
          <a:p>
            <a:r>
              <a:rPr lang="en-US" dirty="0"/>
              <a:t>How risky is the experience (to yourself and others)?</a:t>
            </a:r>
          </a:p>
          <a:p>
            <a:r>
              <a:rPr lang="en-US" dirty="0"/>
              <a:t>Signs, etc. it is permitted/not permitted?</a:t>
            </a:r>
          </a:p>
          <a:p>
            <a:r>
              <a:rPr lang="en-US" dirty="0"/>
              <a:t>Can you experience it in meditation (refined tantra)?</a:t>
            </a:r>
          </a:p>
          <a:p>
            <a:r>
              <a:rPr lang="en-US" dirty="0"/>
              <a:t>Has yoga failed despite your best efforts?</a:t>
            </a:r>
          </a:p>
        </p:txBody>
      </p:sp>
    </p:spTree>
    <p:extLst>
      <p:ext uri="{BB962C8B-B14F-4D97-AF65-F5344CB8AC3E}">
        <p14:creationId xmlns:p14="http://schemas.microsoft.com/office/powerpoint/2010/main" val="399178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DAA8-83F1-493E-9256-B4A24B44AE4C}"/>
              </a:ext>
            </a:extLst>
          </p:cNvPr>
          <p:cNvSpPr>
            <a:spLocks noGrp="1"/>
          </p:cNvSpPr>
          <p:nvPr>
            <p:ph type="title"/>
          </p:nvPr>
        </p:nvSpPr>
        <p:spPr/>
        <p:txBody>
          <a:bodyPr/>
          <a:lstStyle/>
          <a:p>
            <a:r>
              <a:rPr lang="en-US" dirty="0"/>
              <a:t>The </a:t>
            </a:r>
            <a:r>
              <a:rPr lang="en-US" b="1" dirty="0"/>
              <a:t>GOAL…</a:t>
            </a:r>
          </a:p>
        </p:txBody>
      </p:sp>
      <p:pic>
        <p:nvPicPr>
          <p:cNvPr id="4" name="Content Placeholder 4" descr="Shiva Tandava 2">
            <a:extLst>
              <a:ext uri="{FF2B5EF4-FFF2-40B4-BE49-F238E27FC236}">
                <a16:creationId xmlns:a16="http://schemas.microsoft.com/office/drawing/2014/main" id="{C4970ABD-F864-43F0-A766-BA1F0BDC6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425" y="2057401"/>
            <a:ext cx="2771775" cy="3810000"/>
          </a:xfrm>
          <a:prstGeom prst="rect">
            <a:avLst/>
          </a:prstGeom>
          <a:ln>
            <a:noFill/>
          </a:ln>
          <a:effectLst>
            <a:softEdge rad="112500"/>
          </a:effectLst>
        </p:spPr>
      </p:pic>
      <p:sp>
        <p:nvSpPr>
          <p:cNvPr id="11" name="Content Placeholder 2">
            <a:extLst>
              <a:ext uri="{FF2B5EF4-FFF2-40B4-BE49-F238E27FC236}">
                <a16:creationId xmlns:a16="http://schemas.microsoft.com/office/drawing/2014/main" id="{A6507B54-01FC-457D-BAD2-70FBF36217BE}"/>
              </a:ext>
            </a:extLst>
          </p:cNvPr>
          <p:cNvSpPr>
            <a:spLocks noGrp="1"/>
          </p:cNvSpPr>
          <p:nvPr>
            <p:ph idx="1"/>
          </p:nvPr>
        </p:nvSpPr>
        <p:spPr>
          <a:xfrm>
            <a:off x="685800" y="2194560"/>
            <a:ext cx="7907694" cy="4383522"/>
          </a:xfrm>
        </p:spPr>
        <p:txBody>
          <a:bodyPr/>
          <a:lstStyle/>
          <a:p>
            <a:r>
              <a:rPr lang="en-US" dirty="0"/>
              <a:t>In Yoga…</a:t>
            </a:r>
          </a:p>
          <a:p>
            <a:r>
              <a:rPr lang="en-US" dirty="0"/>
              <a:t>In Tantra…</a:t>
            </a:r>
          </a:p>
          <a:p>
            <a:r>
              <a:rPr lang="en-US" dirty="0"/>
              <a:t>Or in Refined Tantra…</a:t>
            </a:r>
          </a:p>
          <a:p>
            <a:endParaRPr lang="en-US" dirty="0"/>
          </a:p>
          <a:p>
            <a:pPr marL="0" indent="0">
              <a:buNone/>
            </a:pPr>
            <a:r>
              <a:rPr lang="en-US" b="1" dirty="0"/>
              <a:t>…is to OVERCOME!</a:t>
            </a:r>
          </a:p>
          <a:p>
            <a:pPr marL="0" indent="0">
              <a:buNone/>
            </a:pPr>
            <a:endParaRPr lang="en-US" dirty="0"/>
          </a:p>
          <a:p>
            <a:pPr marL="0" indent="0">
              <a:buNone/>
            </a:pPr>
            <a:endParaRPr lang="en-US" dirty="0"/>
          </a:p>
          <a:p>
            <a:pPr marL="0" indent="0">
              <a:buNone/>
            </a:pPr>
            <a:r>
              <a:rPr lang="en-US" dirty="0"/>
              <a:t>YOGA 				     TANTRA</a:t>
            </a:r>
          </a:p>
          <a:p>
            <a:pPr marL="0" indent="0">
              <a:buNone/>
            </a:pPr>
            <a:endParaRPr lang="en-US" dirty="0"/>
          </a:p>
          <a:p>
            <a:pPr marL="0" indent="0">
              <a:buNone/>
            </a:pPr>
            <a:r>
              <a:rPr lang="en-US" dirty="0"/>
              <a:t>		PARAVIPRAHOOD</a:t>
            </a:r>
          </a:p>
        </p:txBody>
      </p:sp>
      <p:sp>
        <p:nvSpPr>
          <p:cNvPr id="12" name="Arrow: Right 11">
            <a:extLst>
              <a:ext uri="{FF2B5EF4-FFF2-40B4-BE49-F238E27FC236}">
                <a16:creationId xmlns:a16="http://schemas.microsoft.com/office/drawing/2014/main" id="{0C9265F8-FE34-4C2F-9CBC-91F766D97E2D}"/>
              </a:ext>
            </a:extLst>
          </p:cNvPr>
          <p:cNvSpPr/>
          <p:nvPr/>
        </p:nvSpPr>
        <p:spPr>
          <a:xfrm>
            <a:off x="1763486" y="5209591"/>
            <a:ext cx="3862873" cy="363894"/>
          </a:xfrm>
          <a:prstGeom prst="rightArrow">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65C694D4-EB06-4A8D-875E-1C22C956DDD1}"/>
              </a:ext>
            </a:extLst>
          </p:cNvPr>
          <p:cNvSpPr/>
          <p:nvPr/>
        </p:nvSpPr>
        <p:spPr>
          <a:xfrm>
            <a:off x="3564293" y="5573486"/>
            <a:ext cx="317241" cy="407436"/>
          </a:xfrm>
          <a:prstGeom prst="downArrow">
            <a:avLst/>
          </a:prstGeom>
          <a:blipFill dpi="0" rotWithShape="0">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E8A3B155-2C4D-4AA7-BF87-FC0EB4543437}"/>
              </a:ext>
            </a:extLst>
          </p:cNvPr>
          <p:cNvSpPr/>
          <p:nvPr/>
        </p:nvSpPr>
        <p:spPr>
          <a:xfrm rot="18488369">
            <a:off x="1966426" y="5572957"/>
            <a:ext cx="317241" cy="676115"/>
          </a:xfrm>
          <a:prstGeom prst="downArrow">
            <a:avLst/>
          </a:prstGeom>
          <a:blipFill dpi="0" rotWithShape="0">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D47036EC-D5A6-4DB1-8004-D9C25AF2D219}"/>
              </a:ext>
            </a:extLst>
          </p:cNvPr>
          <p:cNvSpPr/>
          <p:nvPr/>
        </p:nvSpPr>
        <p:spPr>
          <a:xfrm rot="2943508">
            <a:off x="5382574" y="5572956"/>
            <a:ext cx="317241" cy="676115"/>
          </a:xfrm>
          <a:prstGeom prst="downArrow">
            <a:avLst/>
          </a:prstGeom>
          <a:blipFill dpi="0" rotWithShape="0">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74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B157-0A7F-400F-A28A-316DF8567C40}"/>
              </a:ext>
            </a:extLst>
          </p:cNvPr>
          <p:cNvSpPr>
            <a:spLocks noGrp="1"/>
          </p:cNvSpPr>
          <p:nvPr>
            <p:ph type="title"/>
          </p:nvPr>
        </p:nvSpPr>
        <p:spPr>
          <a:xfrm>
            <a:off x="229766" y="764373"/>
            <a:ext cx="11276434" cy="1293028"/>
          </a:xfrm>
        </p:spPr>
        <p:txBody>
          <a:bodyPr/>
          <a:lstStyle/>
          <a:p>
            <a:pPr algn="ctr"/>
            <a:r>
              <a:rPr lang="en-US" dirty="0"/>
              <a:t>Questions?</a:t>
            </a:r>
          </a:p>
        </p:txBody>
      </p:sp>
      <p:pic>
        <p:nvPicPr>
          <p:cNvPr id="7" name="Picture 6" descr="A girl posing for a photo&#10;&#10;Description generated with high confidence">
            <a:extLst>
              <a:ext uri="{FF2B5EF4-FFF2-40B4-BE49-F238E27FC236}">
                <a16:creationId xmlns:a16="http://schemas.microsoft.com/office/drawing/2014/main" id="{3F600B36-3231-4BEA-BF10-6A2120453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66" y="1616161"/>
            <a:ext cx="3801059" cy="5068079"/>
          </a:xfrm>
          <a:prstGeom prst="rect">
            <a:avLst/>
          </a:prstGeom>
          <a:ln>
            <a:noFill/>
          </a:ln>
          <a:effectLst>
            <a:softEdge rad="112500"/>
          </a:effectLst>
        </p:spPr>
      </p:pic>
      <p:pic>
        <p:nvPicPr>
          <p:cNvPr id="9" name="Picture 8" descr="A person wearing a hat&#10;&#10;Description generated with very high confidence">
            <a:extLst>
              <a:ext uri="{FF2B5EF4-FFF2-40B4-BE49-F238E27FC236}">
                <a16:creationId xmlns:a16="http://schemas.microsoft.com/office/drawing/2014/main" id="{F2470161-B83C-43A3-9E4E-542F61E41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140" y="1616160"/>
            <a:ext cx="3801060" cy="5068079"/>
          </a:xfrm>
          <a:prstGeom prst="rect">
            <a:avLst/>
          </a:prstGeom>
          <a:ln>
            <a:noFill/>
          </a:ln>
          <a:effectLst>
            <a:softEdge rad="112500"/>
          </a:effectLst>
        </p:spPr>
      </p:pic>
    </p:spTree>
    <p:extLst>
      <p:ext uri="{BB962C8B-B14F-4D97-AF65-F5344CB8AC3E}">
        <p14:creationId xmlns:p14="http://schemas.microsoft.com/office/powerpoint/2010/main" val="265141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F34F-D532-4F25-9849-E98A55A737AA}"/>
              </a:ext>
            </a:extLst>
          </p:cNvPr>
          <p:cNvSpPr>
            <a:spLocks noGrp="1"/>
          </p:cNvSpPr>
          <p:nvPr>
            <p:ph type="title"/>
          </p:nvPr>
        </p:nvSpPr>
        <p:spPr>
          <a:xfrm>
            <a:off x="685800" y="764373"/>
            <a:ext cx="10820400" cy="1293028"/>
          </a:xfrm>
        </p:spPr>
        <p:txBody>
          <a:bodyPr/>
          <a:lstStyle/>
          <a:p>
            <a:pPr algn="ctr"/>
            <a:r>
              <a:rPr lang="en-US" dirty="0"/>
              <a:t>disclaimer</a:t>
            </a:r>
          </a:p>
        </p:txBody>
      </p:sp>
      <p:sp>
        <p:nvSpPr>
          <p:cNvPr id="3" name="Content Placeholder 2">
            <a:extLst>
              <a:ext uri="{FF2B5EF4-FFF2-40B4-BE49-F238E27FC236}">
                <a16:creationId xmlns:a16="http://schemas.microsoft.com/office/drawing/2014/main" id="{A17652FF-1261-4F6B-91AC-8367EAAE0D43}"/>
              </a:ext>
            </a:extLst>
          </p:cNvPr>
          <p:cNvSpPr>
            <a:spLocks noGrp="1"/>
          </p:cNvSpPr>
          <p:nvPr>
            <p:ph idx="1"/>
          </p:nvPr>
        </p:nvSpPr>
        <p:spPr/>
        <p:txBody>
          <a:bodyPr/>
          <a:lstStyle/>
          <a:p>
            <a:pPr marL="0" indent="0">
              <a:buNone/>
            </a:pPr>
            <a:r>
              <a:rPr lang="en-US" dirty="0"/>
              <a:t>I am merely a disciple of Maitreya and of the Teachings of the Mission of Maitreya, Eternal Divine Path. I have no right to, and do not, hold myself out as the final authority on the true/ultimate/complete meaning of any part of the Teachings. This presentation is based on my personal understanding of the Teachings and my own experience in applying/implementing them in my life. If God Wills, my perspective may help others. However, only the Source, straight from </a:t>
            </a:r>
            <a:r>
              <a:rPr lang="en-US" dirty="0" err="1"/>
              <a:t>Maitreya’s</a:t>
            </a:r>
            <a:r>
              <a:rPr lang="en-US" dirty="0"/>
              <a:t> Mouth/Hand and unfiltered by any other individual, contains the ultimate Truth: </a:t>
            </a:r>
            <a:r>
              <a:rPr lang="en-US" dirty="0">
                <a:hlinkClick r:id="rId2"/>
              </a:rPr>
              <a:t>www.maitreya.org</a:t>
            </a:r>
            <a:endParaRPr lang="en-US" dirty="0"/>
          </a:p>
        </p:txBody>
      </p:sp>
    </p:spTree>
    <p:extLst>
      <p:ext uri="{BB962C8B-B14F-4D97-AF65-F5344CB8AC3E}">
        <p14:creationId xmlns:p14="http://schemas.microsoft.com/office/powerpoint/2010/main" val="2558405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CD0C-092C-4EB1-A212-21FCB6C0311F}"/>
              </a:ext>
            </a:extLst>
          </p:cNvPr>
          <p:cNvSpPr>
            <a:spLocks noGrp="1"/>
          </p:cNvSpPr>
          <p:nvPr>
            <p:ph type="title"/>
          </p:nvPr>
        </p:nvSpPr>
        <p:spPr/>
        <p:txBody>
          <a:bodyPr/>
          <a:lstStyle/>
          <a:p>
            <a:r>
              <a:rPr lang="en-US" dirty="0"/>
              <a:t>Why Tantra as my topic?</a:t>
            </a:r>
          </a:p>
        </p:txBody>
      </p:sp>
      <p:pic>
        <p:nvPicPr>
          <p:cNvPr id="5" name="Content Placeholder 4" descr="Shiva (tandava)">
            <a:extLst>
              <a:ext uri="{FF2B5EF4-FFF2-40B4-BE49-F238E27FC236}">
                <a16:creationId xmlns:a16="http://schemas.microsoft.com/office/drawing/2014/main" id="{50050330-C99E-4799-9F19-DCD2A100FC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293" y="1576873"/>
            <a:ext cx="4985123" cy="5159649"/>
          </a:xfrm>
          <a:prstGeom prst="ellipse">
            <a:avLst/>
          </a:prstGeom>
          <a:ln>
            <a:noFill/>
          </a:ln>
          <a:effectLst>
            <a:softEdge rad="112500"/>
          </a:effectLst>
        </p:spPr>
      </p:pic>
    </p:spTree>
    <p:extLst>
      <p:ext uri="{BB962C8B-B14F-4D97-AF65-F5344CB8AC3E}">
        <p14:creationId xmlns:p14="http://schemas.microsoft.com/office/powerpoint/2010/main" val="1775132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0CF1-B85C-43DC-9808-7BAFC0B4E928}"/>
              </a:ext>
            </a:extLst>
          </p:cNvPr>
          <p:cNvSpPr>
            <a:spLocks noGrp="1"/>
          </p:cNvSpPr>
          <p:nvPr>
            <p:ph type="title"/>
          </p:nvPr>
        </p:nvSpPr>
        <p:spPr/>
        <p:txBody>
          <a:bodyPr/>
          <a:lstStyle/>
          <a:p>
            <a:r>
              <a:rPr lang="en-US" dirty="0"/>
              <a:t>What is tantra?</a:t>
            </a:r>
          </a:p>
        </p:txBody>
      </p:sp>
      <p:sp>
        <p:nvSpPr>
          <p:cNvPr id="3" name="Content Placeholder 2">
            <a:extLst>
              <a:ext uri="{FF2B5EF4-FFF2-40B4-BE49-F238E27FC236}">
                <a16:creationId xmlns:a16="http://schemas.microsoft.com/office/drawing/2014/main" id="{6A0D4A00-8E5E-41F2-9A22-A77E6F65BEA3}"/>
              </a:ext>
            </a:extLst>
          </p:cNvPr>
          <p:cNvSpPr>
            <a:spLocks noGrp="1"/>
          </p:cNvSpPr>
          <p:nvPr>
            <p:ph idx="1"/>
          </p:nvPr>
        </p:nvSpPr>
        <p:spPr>
          <a:xfrm>
            <a:off x="685800" y="2194560"/>
            <a:ext cx="7907694" cy="4024125"/>
          </a:xfrm>
        </p:spPr>
        <p:txBody>
          <a:bodyPr/>
          <a:lstStyle/>
          <a:p>
            <a:r>
              <a:rPr lang="en-US" dirty="0"/>
              <a:t>“Facing your deepest fears and desires”</a:t>
            </a:r>
          </a:p>
          <a:p>
            <a:r>
              <a:rPr lang="en-US" dirty="0"/>
              <a:t>“To go through any experience but stay objective and detached”</a:t>
            </a:r>
          </a:p>
          <a:p>
            <a:r>
              <a:rPr lang="en-US" dirty="0"/>
              <a:t>“Going through the emotions/desires/attachments but at the same time staying detached from them”</a:t>
            </a:r>
          </a:p>
          <a:p>
            <a:r>
              <a:rPr lang="en-US" dirty="0"/>
              <a:t>“Going through the experience and then realizing how empty our attachments and desires are”</a:t>
            </a:r>
          </a:p>
          <a:p>
            <a:r>
              <a:rPr lang="en-US" dirty="0"/>
              <a:t>“Go to the negativity but you are so focused on God that it doesn’t affect you”</a:t>
            </a:r>
          </a:p>
          <a:p>
            <a:endParaRPr lang="en-US" dirty="0"/>
          </a:p>
        </p:txBody>
      </p:sp>
      <p:pic>
        <p:nvPicPr>
          <p:cNvPr id="6" name="Content Placeholder 4" descr="Shiva Tandava 2">
            <a:extLst>
              <a:ext uri="{FF2B5EF4-FFF2-40B4-BE49-F238E27FC236}">
                <a16:creationId xmlns:a16="http://schemas.microsoft.com/office/drawing/2014/main" id="{FB60DBC4-30F6-444A-8F15-21FB81778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425" y="2057401"/>
            <a:ext cx="2771775" cy="3810000"/>
          </a:xfrm>
          <a:prstGeom prst="rect">
            <a:avLst/>
          </a:prstGeom>
          <a:ln>
            <a:noFill/>
          </a:ln>
          <a:effectLst>
            <a:softEdge rad="112500"/>
          </a:effectLst>
        </p:spPr>
      </p:pic>
    </p:spTree>
    <p:extLst>
      <p:ext uri="{BB962C8B-B14F-4D97-AF65-F5344CB8AC3E}">
        <p14:creationId xmlns:p14="http://schemas.microsoft.com/office/powerpoint/2010/main" val="134121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0CF1-B85C-43DC-9808-7BAFC0B4E928}"/>
              </a:ext>
            </a:extLst>
          </p:cNvPr>
          <p:cNvSpPr>
            <a:spLocks noGrp="1"/>
          </p:cNvSpPr>
          <p:nvPr>
            <p:ph type="title"/>
          </p:nvPr>
        </p:nvSpPr>
        <p:spPr/>
        <p:txBody>
          <a:bodyPr/>
          <a:lstStyle/>
          <a:p>
            <a:r>
              <a:rPr lang="en-US" dirty="0"/>
              <a:t>In the beginning…</a:t>
            </a:r>
          </a:p>
        </p:txBody>
      </p:sp>
      <p:pic>
        <p:nvPicPr>
          <p:cNvPr id="6" name="Content Placeholder 4" descr="Shiva Tandava 2">
            <a:extLst>
              <a:ext uri="{FF2B5EF4-FFF2-40B4-BE49-F238E27FC236}">
                <a16:creationId xmlns:a16="http://schemas.microsoft.com/office/drawing/2014/main" id="{FB60DBC4-30F6-444A-8F15-21FB81778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425" y="2057401"/>
            <a:ext cx="2771775" cy="3810000"/>
          </a:xfrm>
          <a:prstGeom prst="rect">
            <a:avLst/>
          </a:prstGeom>
          <a:ln>
            <a:noFill/>
          </a:ln>
          <a:effectLst>
            <a:softEdge rad="112500"/>
          </a:effectLst>
        </p:spPr>
      </p:pic>
      <p:sp>
        <p:nvSpPr>
          <p:cNvPr id="5" name="Content Placeholder 2">
            <a:extLst>
              <a:ext uri="{FF2B5EF4-FFF2-40B4-BE49-F238E27FC236}">
                <a16:creationId xmlns:a16="http://schemas.microsoft.com/office/drawing/2014/main" id="{4D71EFCD-7E05-43B0-98CB-0E401EB00AE4}"/>
              </a:ext>
            </a:extLst>
          </p:cNvPr>
          <p:cNvSpPr>
            <a:spLocks noGrp="1"/>
          </p:cNvSpPr>
          <p:nvPr>
            <p:ph idx="1"/>
          </p:nvPr>
        </p:nvSpPr>
        <p:spPr>
          <a:xfrm>
            <a:off x="685800" y="2194560"/>
            <a:ext cx="7907694" cy="4504820"/>
          </a:xfrm>
        </p:spPr>
        <p:txBody>
          <a:bodyPr>
            <a:normAutofit/>
          </a:bodyPr>
          <a:lstStyle/>
          <a:p>
            <a:pPr marL="0" indent="0">
              <a:buNone/>
            </a:pPr>
            <a:r>
              <a:rPr lang="en-US" dirty="0"/>
              <a:t>“God created great compassion for those lost souls. He projected His Light (Christ) into the universe. He desired (willed) that the lost universe might reach Pure Consciousness, ‘Let there be light.’</a:t>
            </a:r>
          </a:p>
          <a:p>
            <a:endParaRPr lang="en-US" dirty="0"/>
          </a:p>
          <a:p>
            <a:pPr marL="0" indent="0">
              <a:buNone/>
            </a:pPr>
            <a:r>
              <a:rPr lang="en-US" dirty="0"/>
              <a:t>‘And the Word was made flesh,...’ (John 1:14)</a:t>
            </a:r>
          </a:p>
          <a:p>
            <a:endParaRPr lang="en-US" dirty="0"/>
          </a:p>
          <a:p>
            <a:pPr marL="0" indent="0">
              <a:buNone/>
            </a:pPr>
            <a:r>
              <a:rPr lang="en-US" dirty="0"/>
              <a:t>Because The Word was made flesh, </a:t>
            </a:r>
            <a:r>
              <a:rPr lang="en-US" b="1" dirty="0"/>
              <a:t>he had to go through the same struggle as any other flesh</a:t>
            </a:r>
            <a:r>
              <a:rPr lang="en-US" dirty="0"/>
              <a:t>.”</a:t>
            </a:r>
          </a:p>
          <a:p>
            <a:pPr marL="0" indent="0">
              <a:buNone/>
            </a:pPr>
            <a:endParaRPr lang="en-US" dirty="0"/>
          </a:p>
          <a:p>
            <a:pPr marL="0" indent="0">
              <a:buNone/>
            </a:pPr>
            <a:r>
              <a:rPr lang="en-US" sz="1200" dirty="0">
                <a:hlinkClick r:id="rId3"/>
              </a:rPr>
              <a:t>http://www.maitreya.org/FILES/THOTH/Holiest.html/holiest1.htm/Holiest1-4.html</a:t>
            </a:r>
            <a:endParaRPr lang="en-US" sz="1200" dirty="0"/>
          </a:p>
        </p:txBody>
      </p:sp>
    </p:spTree>
    <p:extLst>
      <p:ext uri="{BB962C8B-B14F-4D97-AF65-F5344CB8AC3E}">
        <p14:creationId xmlns:p14="http://schemas.microsoft.com/office/powerpoint/2010/main" val="1694789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93F3-F273-4362-9659-4EEB41EBCD6E}"/>
              </a:ext>
            </a:extLst>
          </p:cNvPr>
          <p:cNvSpPr>
            <a:spLocks noGrp="1"/>
          </p:cNvSpPr>
          <p:nvPr>
            <p:ph type="title"/>
          </p:nvPr>
        </p:nvSpPr>
        <p:spPr/>
        <p:txBody>
          <a:bodyPr/>
          <a:lstStyle/>
          <a:p>
            <a:r>
              <a:rPr lang="en-US" dirty="0"/>
              <a:t>History and the Seven Seals</a:t>
            </a:r>
          </a:p>
        </p:txBody>
      </p:sp>
      <p:pic>
        <p:nvPicPr>
          <p:cNvPr id="5" name="Content Placeholder 4" descr="Shiva Tandava 2">
            <a:extLst>
              <a:ext uri="{FF2B5EF4-FFF2-40B4-BE49-F238E27FC236}">
                <a16:creationId xmlns:a16="http://schemas.microsoft.com/office/drawing/2014/main" id="{88092E57-69A4-4E99-AB18-E04EB6EDB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425" y="2057401"/>
            <a:ext cx="2771775" cy="3810000"/>
          </a:xfrm>
          <a:prstGeom prst="rect">
            <a:avLst/>
          </a:prstGeom>
          <a:ln>
            <a:noFill/>
          </a:ln>
          <a:effectLst>
            <a:softEdge rad="112500"/>
          </a:effectLst>
        </p:spPr>
      </p:pic>
      <p:sp>
        <p:nvSpPr>
          <p:cNvPr id="8" name="Content Placeholder 2">
            <a:extLst>
              <a:ext uri="{FF2B5EF4-FFF2-40B4-BE49-F238E27FC236}">
                <a16:creationId xmlns:a16="http://schemas.microsoft.com/office/drawing/2014/main" id="{874C2568-7DF5-4E42-892E-06355EEEDC95}"/>
              </a:ext>
            </a:extLst>
          </p:cNvPr>
          <p:cNvSpPr>
            <a:spLocks noGrp="1"/>
          </p:cNvSpPr>
          <p:nvPr>
            <p:ph idx="1"/>
          </p:nvPr>
        </p:nvSpPr>
        <p:spPr>
          <a:xfrm>
            <a:off x="685800" y="2194560"/>
            <a:ext cx="7907694" cy="4024125"/>
          </a:xfrm>
        </p:spPr>
        <p:txBody>
          <a:bodyPr/>
          <a:lstStyle/>
          <a:p>
            <a:r>
              <a:rPr lang="en-US" dirty="0"/>
              <a:t>The Plan of the last 12,000 years</a:t>
            </a:r>
          </a:p>
          <a:p>
            <a:r>
              <a:rPr lang="en-US" dirty="0"/>
              <a:t>The First Seal, Mystical Paths (awakening of spiritual forces)</a:t>
            </a:r>
          </a:p>
          <a:p>
            <a:r>
              <a:rPr lang="en-US" dirty="0"/>
              <a:t>Noah</a:t>
            </a:r>
          </a:p>
          <a:p>
            <a:r>
              <a:rPr lang="en-US" dirty="0"/>
              <a:t>Hinduism</a:t>
            </a:r>
          </a:p>
          <a:p>
            <a:r>
              <a:rPr lang="en-US" dirty="0"/>
              <a:t>Shiva</a:t>
            </a:r>
          </a:p>
          <a:p>
            <a:endParaRPr lang="en-US" dirty="0"/>
          </a:p>
          <a:p>
            <a:r>
              <a:rPr lang="en-US" dirty="0"/>
              <a:t>The Sixth Seal, Paravipras</a:t>
            </a:r>
          </a:p>
          <a:p>
            <a:r>
              <a:rPr lang="en-US" dirty="0"/>
              <a:t>Baba (</a:t>
            </a:r>
            <a:r>
              <a:rPr lang="en-US" dirty="0" err="1"/>
              <a:t>Shrii</a:t>
            </a:r>
            <a:r>
              <a:rPr lang="en-US" dirty="0"/>
              <a:t> </a:t>
            </a:r>
            <a:r>
              <a:rPr lang="en-US" dirty="0" err="1"/>
              <a:t>Shrii</a:t>
            </a:r>
            <a:r>
              <a:rPr lang="en-US" dirty="0"/>
              <a:t> </a:t>
            </a:r>
            <a:r>
              <a:rPr lang="en-US" dirty="0" err="1"/>
              <a:t>Anandamurti</a:t>
            </a:r>
            <a:r>
              <a:rPr lang="en-US" dirty="0"/>
              <a:t>)</a:t>
            </a:r>
          </a:p>
        </p:txBody>
      </p:sp>
    </p:spTree>
    <p:extLst>
      <p:ext uri="{BB962C8B-B14F-4D97-AF65-F5344CB8AC3E}">
        <p14:creationId xmlns:p14="http://schemas.microsoft.com/office/powerpoint/2010/main" val="143038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1846-6D04-4058-9411-46D3EE606D1A}"/>
              </a:ext>
            </a:extLst>
          </p:cNvPr>
          <p:cNvSpPr>
            <a:spLocks noGrp="1"/>
          </p:cNvSpPr>
          <p:nvPr>
            <p:ph type="title"/>
          </p:nvPr>
        </p:nvSpPr>
        <p:spPr/>
        <p:txBody>
          <a:bodyPr/>
          <a:lstStyle/>
          <a:p>
            <a:r>
              <a:rPr lang="en-US" dirty="0"/>
              <a:t>Shiva</a:t>
            </a:r>
          </a:p>
        </p:txBody>
      </p:sp>
      <p:pic>
        <p:nvPicPr>
          <p:cNvPr id="8" name="Content Placeholder 7" descr="A picture containing indoor&#10;&#10;Description generated with high confidence">
            <a:extLst>
              <a:ext uri="{FF2B5EF4-FFF2-40B4-BE49-F238E27FC236}">
                <a16:creationId xmlns:a16="http://schemas.microsoft.com/office/drawing/2014/main" id="{791947CC-5296-4D37-898A-B08FB40206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2425" y="2162797"/>
            <a:ext cx="3162587" cy="4080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A person posing for a picture&#10;&#10;Description generated with high confidence">
            <a:extLst>
              <a:ext uri="{FF2B5EF4-FFF2-40B4-BE49-F238E27FC236}">
                <a16:creationId xmlns:a16="http://schemas.microsoft.com/office/drawing/2014/main" id="{A6E1F81B-1187-4EE0-B352-CEFFC1857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68219" y="1444340"/>
            <a:ext cx="2966092" cy="4080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9945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5C96-6B6F-42F0-A683-4BFF418FFC75}"/>
              </a:ext>
            </a:extLst>
          </p:cNvPr>
          <p:cNvSpPr>
            <a:spLocks noGrp="1"/>
          </p:cNvSpPr>
          <p:nvPr>
            <p:ph type="title"/>
          </p:nvPr>
        </p:nvSpPr>
        <p:spPr/>
        <p:txBody>
          <a:bodyPr/>
          <a:lstStyle/>
          <a:p>
            <a:r>
              <a:rPr lang="en-US" dirty="0"/>
              <a:t>Baba</a:t>
            </a:r>
          </a:p>
        </p:txBody>
      </p:sp>
      <p:pic>
        <p:nvPicPr>
          <p:cNvPr id="5" name="Picture 4" descr="A close up of a person&#10;&#10;Description generated with high confidence">
            <a:extLst>
              <a:ext uri="{FF2B5EF4-FFF2-40B4-BE49-F238E27FC236}">
                <a16:creationId xmlns:a16="http://schemas.microsoft.com/office/drawing/2014/main" id="{82304924-E2EA-4BBD-9EF2-507E9CAB0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637" y="1322211"/>
            <a:ext cx="3078339" cy="45651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6311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8A9A-55DA-4168-84A2-9ABC43C87811}"/>
              </a:ext>
            </a:extLst>
          </p:cNvPr>
          <p:cNvSpPr>
            <a:spLocks noGrp="1"/>
          </p:cNvSpPr>
          <p:nvPr>
            <p:ph type="title"/>
          </p:nvPr>
        </p:nvSpPr>
        <p:spPr/>
        <p:txBody>
          <a:bodyPr/>
          <a:lstStyle/>
          <a:p>
            <a:r>
              <a:rPr lang="en-US" dirty="0"/>
              <a:t>Yoga and tantra</a:t>
            </a:r>
          </a:p>
        </p:txBody>
      </p:sp>
      <p:pic>
        <p:nvPicPr>
          <p:cNvPr id="5" name="Content Placeholder 4" descr="Shiva Tandava 2">
            <a:extLst>
              <a:ext uri="{FF2B5EF4-FFF2-40B4-BE49-F238E27FC236}">
                <a16:creationId xmlns:a16="http://schemas.microsoft.com/office/drawing/2014/main" id="{4EB0A551-F7FC-4A24-811E-4B7FFF058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425" y="2057401"/>
            <a:ext cx="2771775" cy="3810000"/>
          </a:xfrm>
          <a:prstGeom prst="rect">
            <a:avLst/>
          </a:prstGeom>
          <a:ln>
            <a:noFill/>
          </a:ln>
          <a:effectLst>
            <a:softEdge rad="112500"/>
          </a:effectLst>
        </p:spPr>
      </p:pic>
      <p:sp>
        <p:nvSpPr>
          <p:cNvPr id="6" name="Content Placeholder 2">
            <a:extLst>
              <a:ext uri="{FF2B5EF4-FFF2-40B4-BE49-F238E27FC236}">
                <a16:creationId xmlns:a16="http://schemas.microsoft.com/office/drawing/2014/main" id="{D7951DA1-30DB-49A0-BF40-A5D355B4C58F}"/>
              </a:ext>
            </a:extLst>
          </p:cNvPr>
          <p:cNvSpPr>
            <a:spLocks noGrp="1"/>
          </p:cNvSpPr>
          <p:nvPr>
            <p:ph idx="1"/>
          </p:nvPr>
        </p:nvSpPr>
        <p:spPr>
          <a:xfrm>
            <a:off x="685800" y="2194560"/>
            <a:ext cx="7907694" cy="4411513"/>
          </a:xfrm>
        </p:spPr>
        <p:txBody>
          <a:bodyPr/>
          <a:lstStyle/>
          <a:p>
            <a:r>
              <a:rPr lang="en-US" dirty="0"/>
              <a:t>Yoga: To overcome by discipline/avoidance/denial</a:t>
            </a:r>
          </a:p>
          <a:p>
            <a:r>
              <a:rPr lang="en-US" dirty="0"/>
              <a:t>Tantra: To overcome by experience/indulgence</a:t>
            </a:r>
          </a:p>
          <a:p>
            <a:pPr marL="0" indent="0">
              <a:buNone/>
            </a:pPr>
            <a:endParaRPr lang="en-US" dirty="0"/>
          </a:p>
          <a:p>
            <a:pPr marL="0" indent="0">
              <a:buNone/>
            </a:pPr>
            <a:r>
              <a:rPr lang="en-US" dirty="0"/>
              <a:t>However…</a:t>
            </a:r>
          </a:p>
          <a:p>
            <a:r>
              <a:rPr lang="en-US" dirty="0"/>
              <a:t>BOTH are meditation practices</a:t>
            </a:r>
          </a:p>
          <a:p>
            <a:r>
              <a:rPr lang="en-US" dirty="0"/>
              <a:t>To lose control in EITHER is to fall/fail</a:t>
            </a:r>
          </a:p>
          <a:p>
            <a:r>
              <a:rPr lang="en-US" dirty="0"/>
              <a:t>Yoga FIRST</a:t>
            </a:r>
          </a:p>
          <a:p>
            <a:r>
              <a:rPr lang="en-US" dirty="0"/>
              <a:t>They are more on a spectrum than truly opposites!</a:t>
            </a:r>
          </a:p>
          <a:p>
            <a:endParaRPr lang="en-US" dirty="0"/>
          </a:p>
          <a:p>
            <a:pPr marL="0" indent="0">
              <a:buNone/>
            </a:pPr>
            <a:r>
              <a:rPr lang="en-US" dirty="0"/>
              <a:t>YOGA 				     TANTRA</a:t>
            </a:r>
          </a:p>
        </p:txBody>
      </p:sp>
      <p:sp>
        <p:nvSpPr>
          <p:cNvPr id="11" name="Arrow: Right 10">
            <a:extLst>
              <a:ext uri="{FF2B5EF4-FFF2-40B4-BE49-F238E27FC236}">
                <a16:creationId xmlns:a16="http://schemas.microsoft.com/office/drawing/2014/main" id="{04A8F495-BD84-4687-860A-3A7237E9021C}"/>
              </a:ext>
            </a:extLst>
          </p:cNvPr>
          <p:cNvSpPr/>
          <p:nvPr/>
        </p:nvSpPr>
        <p:spPr>
          <a:xfrm>
            <a:off x="1763486" y="6058676"/>
            <a:ext cx="3862873" cy="363894"/>
          </a:xfrm>
          <a:prstGeom prst="rightArrow">
            <a:avLst/>
          </a:pr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15091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510</TotalTime>
  <Words>649</Words>
  <Application>Microsoft Office PowerPoint</Application>
  <PresentationFormat>Widescreen</PresentationFormat>
  <Paragraphs>86</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Vapor Trail</vt:lpstr>
      <vt:lpstr>Tantra</vt:lpstr>
      <vt:lpstr>disclaimer</vt:lpstr>
      <vt:lpstr>Why Tantra as my topic?</vt:lpstr>
      <vt:lpstr>What is tantra?</vt:lpstr>
      <vt:lpstr>In the beginning…</vt:lpstr>
      <vt:lpstr>History and the Seven Seals</vt:lpstr>
      <vt:lpstr>Shiva</vt:lpstr>
      <vt:lpstr>Baba</vt:lpstr>
      <vt:lpstr>Yoga and tantra</vt:lpstr>
      <vt:lpstr>Traditional tantra</vt:lpstr>
      <vt:lpstr>Tantra - Mission Version (“Refined Tantra”)</vt:lpstr>
      <vt:lpstr>tantra in mission practices</vt:lpstr>
      <vt:lpstr>Tantra in Personal Progress</vt:lpstr>
      <vt:lpstr>The GOAL…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Tantra</dc:title>
  <dc:creator>Isaac Emmanuel</dc:creator>
  <cp:lastModifiedBy>Isaac Emmanuel</cp:lastModifiedBy>
  <cp:revision>133</cp:revision>
  <dcterms:created xsi:type="dcterms:W3CDTF">2017-09-02T23:41:27Z</dcterms:created>
  <dcterms:modified xsi:type="dcterms:W3CDTF">2017-10-09T00:22:52Z</dcterms:modified>
</cp:coreProperties>
</file>