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4"/>
  </p:notesMasterIdLst>
  <p:sldIdLst>
    <p:sldId id="256" r:id="rId2"/>
    <p:sldId id="329" r:id="rId3"/>
    <p:sldId id="330" r:id="rId4"/>
    <p:sldId id="299" r:id="rId5"/>
    <p:sldId id="332" r:id="rId6"/>
    <p:sldId id="257" r:id="rId7"/>
    <p:sldId id="331" r:id="rId8"/>
    <p:sldId id="258" r:id="rId9"/>
    <p:sldId id="259" r:id="rId10"/>
    <p:sldId id="260" r:id="rId11"/>
    <p:sldId id="261" r:id="rId12"/>
    <p:sldId id="263" r:id="rId13"/>
    <p:sldId id="264" r:id="rId14"/>
    <p:sldId id="265" r:id="rId15"/>
    <p:sldId id="266" r:id="rId16"/>
    <p:sldId id="333" r:id="rId17"/>
    <p:sldId id="337" r:id="rId18"/>
    <p:sldId id="328" r:id="rId19"/>
    <p:sldId id="334" r:id="rId20"/>
    <p:sldId id="335" r:id="rId21"/>
    <p:sldId id="336" r:id="rId22"/>
    <p:sldId id="319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D35"/>
    <a:srgbClr val="C28814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2609" autoAdjust="0"/>
  </p:normalViewPr>
  <p:slideViewPr>
    <p:cSldViewPr>
      <p:cViewPr varScale="1">
        <p:scale>
          <a:sx n="77" d="100"/>
          <a:sy n="77" d="100"/>
        </p:scale>
        <p:origin x="161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3771C-0C41-4AAC-BA01-E586EB9E458A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277B3-C4DA-4676-BD46-190EC7E9014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8818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77B3-C4DA-4676-BD46-190EC7E90141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69017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77B3-C4DA-4676-BD46-190EC7E90141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91046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77B3-C4DA-4676-BD46-190EC7E90141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29583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77B3-C4DA-4676-BD46-190EC7E90141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6889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77B3-C4DA-4676-BD46-190EC7E90141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40832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77B3-C4DA-4676-BD46-190EC7E90141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34717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77B3-C4DA-4676-BD46-190EC7E90141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7301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77B3-C4DA-4676-BD46-190EC7E90141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30903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77B3-C4DA-4676-BD46-190EC7E90141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288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77B3-C4DA-4676-BD46-190EC7E90141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011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77B3-C4DA-4676-BD46-190EC7E90141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234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77B3-C4DA-4676-BD46-190EC7E90141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5824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77B3-C4DA-4676-BD46-190EC7E90141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9607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77B3-C4DA-4676-BD46-190EC7E90141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82602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77B3-C4DA-4676-BD46-190EC7E90141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9042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77B3-C4DA-4676-BD46-190EC7E90141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96986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77B3-C4DA-4676-BD46-190EC7E90141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505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3FEA2-30AC-4CB7-81AE-8F03BE425133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16CA0AB-01FF-422D-A13D-5F37883E48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3FEA2-30AC-4CB7-81AE-8F03BE425133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A0AB-01FF-422D-A13D-5F37883E48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3FEA2-30AC-4CB7-81AE-8F03BE425133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A0AB-01FF-422D-A13D-5F37883E48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3FEA2-30AC-4CB7-81AE-8F03BE425133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16CA0AB-01FF-422D-A13D-5F37883E48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3FEA2-30AC-4CB7-81AE-8F03BE425133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A0AB-01FF-422D-A13D-5F37883E480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3FEA2-30AC-4CB7-81AE-8F03BE425133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A0AB-01FF-422D-A13D-5F37883E48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3FEA2-30AC-4CB7-81AE-8F03BE425133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16CA0AB-01FF-422D-A13D-5F37883E480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3FEA2-30AC-4CB7-81AE-8F03BE425133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A0AB-01FF-422D-A13D-5F37883E48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3FEA2-30AC-4CB7-81AE-8F03BE425133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A0AB-01FF-422D-A13D-5F37883E48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3FEA2-30AC-4CB7-81AE-8F03BE425133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A0AB-01FF-422D-A13D-5F37883E48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3FEA2-30AC-4CB7-81AE-8F03BE425133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A0AB-01FF-422D-A13D-5F37883E480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AE3FEA2-30AC-4CB7-81AE-8F03BE425133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16CA0AB-01FF-422D-A13D-5F37883E480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itreya.org/english/GS-ANIM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itreya.org/english/GS.HTM#First Sea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itreya.org/FILES/THOTH/glossary.htm/g.html#God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itreya.org/english/WHOISM.HTM" TargetMode="External"/><Relationship Id="rId4" Type="http://schemas.openxmlformats.org/officeDocument/2006/relationships/hyperlink" Target="http://www.maitreya.org/supplemental/divines/Stories/How%20to%20Experience%20God.htm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itreya.org/FILES/THOTH/glossary.htm/s.html#Sel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itreya.org/FILES/THOTH/glossary.htm/M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itreya.org/english/be_divine.htm" TargetMode="External"/><Relationship Id="rId4" Type="http://schemas.openxmlformats.org/officeDocument/2006/relationships/hyperlink" Target="http://www.maitreya.org/english/goal-of-life.HTM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itreya.org/english/be_divine.ht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itreya.org/FILES/THOTH/glossary.htm/P.html#Pure Consciousnes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itreya.org/FILES/THOTH/glossary.htm/T.html#Three Guna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itreya.org/english/GS.HTM" TargetMode="External"/><Relationship Id="rId2" Type="http://schemas.openxmlformats.org/officeDocument/2006/relationships/hyperlink" Target="http://www.maitreya.org/english/GS-ANIM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itreya.org/INDEX.HTM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itreya.org/FILES/THOTH/glossary.htm/D.html#Divine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itreya.org/FILES/Thus%20Speaks%20M/On%20Esa%20the%20Christ/the_beginning.htm" TargetMode="External"/><Relationship Id="rId4" Type="http://schemas.openxmlformats.org/officeDocument/2006/relationships/hyperlink" Target="http://www.maitreya.org/FILES/Thus%20Speaks%20M/Submission/edp.htm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itreya.org/english/goal-of-life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itreya.org/FILES/THOTH/ESSAYS3.HTM/Essays3-7.html#PRAYE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itreya.org/FILES/THOTH/ESSAYS1.HTM/Essays1-1.html#Sal-Om (Salute-Om)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itreya.org/english/goal-of-life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itreya.org/FILES/THOTH/glossary.htm/G.html#God" TargetMode="External"/><Relationship Id="rId4" Type="http://schemas.openxmlformats.org/officeDocument/2006/relationships/hyperlink" Target="http://www.maitreya.org/FILES/THOTH/glossary.htm/D.html#Divin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aitreya.org/FILES/THOTH/glossary.htm/E.html#Eternal Divine Path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Feast</a:t>
            </a:r>
            <a:r>
              <a:rPr lang="tr-TR" dirty="0" smtClean="0"/>
              <a:t> of </a:t>
            </a:r>
            <a:r>
              <a:rPr lang="tr-TR" dirty="0" err="1" smtClean="0"/>
              <a:t>Tabernacles</a:t>
            </a:r>
            <a:r>
              <a:rPr lang="tr-TR" dirty="0" smtClean="0"/>
              <a:t> 2014</a:t>
            </a:r>
            <a:r>
              <a:rPr lang="tr-TR" dirty="0"/>
              <a:t> </a:t>
            </a:r>
            <a:r>
              <a:rPr lang="tr-TR" dirty="0" err="1" smtClean="0"/>
              <a:t>Medıtatıon</a:t>
            </a:r>
            <a:r>
              <a:rPr lang="tr-TR" dirty="0" smtClean="0"/>
              <a:t> </a:t>
            </a:r>
            <a:r>
              <a:rPr lang="tr-TR" dirty="0" err="1" smtClean="0"/>
              <a:t>Lecture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tr-TR" b="1" dirty="0" smtClean="0"/>
          </a:p>
          <a:p>
            <a:endParaRPr lang="tr-TR" dirty="0"/>
          </a:p>
        </p:txBody>
      </p:sp>
      <p:pic>
        <p:nvPicPr>
          <p:cNvPr id="6" name="5 Resim" descr="277158_211232442252642_1350617_n.jp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63888" y="1772816"/>
            <a:ext cx="1905000" cy="20193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611560" y="1412776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7D35"/>
              </a:buClr>
            </a:pPr>
            <a:endParaRPr lang="tr-TR" dirty="0" smtClean="0">
              <a:solidFill>
                <a:schemeClr val="tx2"/>
              </a:solidFill>
            </a:endParaRPr>
          </a:p>
          <a:p>
            <a:pPr marL="285750" indent="-285750"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Meditation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is part of many other techniques that are necessary to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  <a:hlinkClick r:id="rId3"/>
              </a:rPr>
              <a:t>Awaken the Spiritual forces</a:t>
            </a:r>
            <a:endParaRPr lang="tr-TR" sz="24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539552" y="2636912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any exercises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contemplation, prayer, knowledge</a:t>
            </a:r>
            <a:r>
              <a:rPr lang="tr-TR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etc</a:t>
            </a: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 are also a part of Awakening Spiritual Forces</a:t>
            </a:r>
            <a:r>
              <a:rPr lang="tr-TR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spiritual </a:t>
            </a: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understanding). </a:t>
            </a:r>
          </a:p>
          <a:p>
            <a:pPr>
              <a:buClr>
                <a:srgbClr val="FF7D35"/>
              </a:buClr>
              <a:buFont typeface="Arial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48827" y="3717032"/>
            <a:ext cx="80424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The most important of all, however, is the Grace of the Lord (and spiritual teacher, which should be the same). </a:t>
            </a:r>
          </a:p>
        </p:txBody>
      </p:sp>
      <p:sp>
        <p:nvSpPr>
          <p:cNvPr id="7" name="Dikdörtgen 6"/>
          <p:cNvSpPr/>
          <p:nvPr/>
        </p:nvSpPr>
        <p:spPr>
          <a:xfrm>
            <a:off x="2016398" y="527195"/>
            <a:ext cx="53992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dirty="0" err="1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Awakening</a:t>
            </a:r>
            <a:r>
              <a:rPr lang="tr-TR" sz="32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</a:t>
            </a:r>
            <a:r>
              <a:rPr lang="tr-TR" sz="32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Spiritual</a:t>
            </a:r>
            <a:r>
              <a:rPr lang="tr-TR" sz="32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Forces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/>
          <a:lstStyle/>
          <a:p>
            <a:pPr algn="ctr">
              <a:buNone/>
            </a:pPr>
            <a:r>
              <a:rPr lang="tr-TR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Meditation</a:t>
            </a:r>
            <a:endParaRPr lang="tr-TR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83568" y="1124744"/>
            <a:ext cx="828680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tr-TR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ea typeface="Verdana" pitchFamily="34" charset="0"/>
              <a:cs typeface="Verdana" pitchFamily="34" charset="0"/>
            </a:endParaRP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ndalus" panose="02020603050405020304" pitchFamily="18" charset="-78"/>
                <a:ea typeface="Verdana" pitchFamily="34" charset="0"/>
                <a:cs typeface="Andalus" panose="02020603050405020304" pitchFamily="18" charset="-78"/>
                <a:hlinkClick r:id="rId3"/>
              </a:rPr>
              <a:t>God </a:t>
            </a:r>
            <a:r>
              <a:rPr lang="en-US" dirty="0">
                <a:latin typeface="Andalus" panose="02020603050405020304" pitchFamily="18" charset="-78"/>
                <a:ea typeface="Verdana" pitchFamily="34" charset="0"/>
                <a:cs typeface="Andalus" panose="02020603050405020304" pitchFamily="18" charset="-78"/>
              </a:rPr>
              <a:t>can not be explained but </a:t>
            </a:r>
            <a:r>
              <a:rPr lang="en-US" dirty="0" smtClean="0">
                <a:latin typeface="Andalus" panose="02020603050405020304" pitchFamily="18" charset="-78"/>
                <a:ea typeface="Verdana" pitchFamily="34" charset="0"/>
                <a:cs typeface="Andalus" panose="02020603050405020304" pitchFamily="18" charset="-78"/>
              </a:rPr>
              <a:t>experienced</a:t>
            </a:r>
            <a:r>
              <a:rPr lang="tr-TR" dirty="0" smtClean="0">
                <a:latin typeface="Andalus" panose="02020603050405020304" pitchFamily="18" charset="-78"/>
                <a:ea typeface="Verdana" pitchFamily="34" charset="0"/>
                <a:cs typeface="Andalus" panose="02020603050405020304" pitchFamily="18" charset="-78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itchFamily="34" charset="0"/>
              <a:buChar char="•"/>
            </a:pPr>
            <a:endParaRPr lang="tr-TR" dirty="0" smtClean="0">
              <a:latin typeface="Andalus" panose="02020603050405020304" pitchFamily="18" charset="-78"/>
              <a:ea typeface="Verdana" pitchFamily="34" charset="0"/>
              <a:cs typeface="Andalus" panose="02020603050405020304" pitchFamily="18" charset="-7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itchFamily="34" charset="0"/>
              <a:buChar char="•"/>
            </a:pPr>
            <a:endParaRPr kumimoji="0" lang="tr-TR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ea typeface="Verdana" pitchFamily="34" charset="0"/>
              <a:cs typeface="Verdana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itchFamily="34" charset="0"/>
              <a:buChar char="•"/>
            </a:pPr>
            <a:endParaRPr kumimoji="0" lang="tr-TR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713478" y="2062043"/>
            <a:ext cx="78189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ndalus" panose="02020603050405020304" pitchFamily="18" charset="-78"/>
                <a:ea typeface="Verdana" pitchFamily="34" charset="0"/>
                <a:cs typeface="Andalus" panose="02020603050405020304" pitchFamily="18" charset="-78"/>
              </a:rPr>
              <a:t>Meditation is very important to </a:t>
            </a:r>
            <a:r>
              <a:rPr lang="en-US" dirty="0">
                <a:solidFill>
                  <a:prstClr val="black"/>
                </a:solidFill>
                <a:latin typeface="Andalus" panose="02020603050405020304" pitchFamily="18" charset="-78"/>
                <a:ea typeface="Verdana" pitchFamily="34" charset="0"/>
                <a:cs typeface="Andalus" panose="02020603050405020304" pitchFamily="18" charset="-78"/>
                <a:hlinkClick r:id="rId4"/>
              </a:rPr>
              <a:t>Realize/Experience God </a:t>
            </a:r>
            <a:r>
              <a:rPr lang="en-US" dirty="0">
                <a:solidFill>
                  <a:prstClr val="black"/>
                </a:solidFill>
                <a:latin typeface="Andalus" panose="02020603050405020304" pitchFamily="18" charset="-78"/>
                <a:ea typeface="Verdana" pitchFamily="34" charset="0"/>
                <a:cs typeface="Andalus" panose="02020603050405020304" pitchFamily="18" charset="-78"/>
              </a:rPr>
              <a:t>because meditation can prepare the person for such an Experience. </a:t>
            </a:r>
            <a:endParaRPr lang="tr-TR" dirty="0">
              <a:solidFill>
                <a:prstClr val="black"/>
              </a:solidFill>
              <a:latin typeface="Andalus" panose="02020603050405020304" pitchFamily="18" charset="-78"/>
              <a:ea typeface="Verdana" pitchFamily="34" charset="0"/>
              <a:cs typeface="Andalus" panose="02020603050405020304" pitchFamily="18" charset="-7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itchFamily="34" charset="0"/>
              <a:buChar char="•"/>
            </a:pPr>
            <a:endParaRPr lang="tr-TR" dirty="0">
              <a:solidFill>
                <a:prstClr val="black"/>
              </a:solidFill>
              <a:latin typeface="Andalus" panose="02020603050405020304" pitchFamily="18" charset="-78"/>
              <a:ea typeface="Verdana" pitchFamily="34" charset="0"/>
              <a:cs typeface="Andalus" panose="02020603050405020304" pitchFamily="18" charset="-78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13478" y="3024555"/>
            <a:ext cx="76029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prstClr val="black"/>
                </a:solidFill>
                <a:latin typeface="Andalus" panose="02020603050405020304" pitchFamily="18" charset="-78"/>
                <a:ea typeface="Verdana" pitchFamily="34" charset="0"/>
                <a:cs typeface="Andalus" panose="02020603050405020304" pitchFamily="18" charset="-78"/>
              </a:rPr>
              <a:t>A Warning</a:t>
            </a:r>
            <a:r>
              <a:rPr lang="en-US" dirty="0">
                <a:solidFill>
                  <a:prstClr val="black"/>
                </a:solidFill>
                <a:latin typeface="Andalus" panose="02020603050405020304" pitchFamily="18" charset="-78"/>
                <a:ea typeface="Verdana" pitchFamily="34" charset="0"/>
                <a:cs typeface="Andalus" panose="02020603050405020304" pitchFamily="18" charset="-78"/>
              </a:rPr>
              <a:t>: A True experience of God will humble the person and allow the person to radiate His Qualities such as: Compassion, Wisdom, Understanding, Gentleness, and all Good (God) Qualities etc.</a:t>
            </a:r>
            <a:endParaRPr lang="tr-TR" dirty="0">
              <a:solidFill>
                <a:prstClr val="black"/>
              </a:solidFill>
              <a:latin typeface="Andalus" panose="02020603050405020304" pitchFamily="18" charset="-78"/>
              <a:ea typeface="Verdana" pitchFamily="34" charset="0"/>
              <a:cs typeface="Andalus" panose="02020603050405020304" pitchFamily="18" charset="-7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itchFamily="34" charset="0"/>
              <a:buChar char="•"/>
            </a:pPr>
            <a:endParaRPr lang="tr-TR" dirty="0">
              <a:solidFill>
                <a:prstClr val="black"/>
              </a:solidFill>
              <a:latin typeface="Andalus" panose="02020603050405020304" pitchFamily="18" charset="-78"/>
              <a:ea typeface="Verdana" pitchFamily="34" charset="0"/>
              <a:cs typeface="Andalus" panose="02020603050405020304" pitchFamily="18" charset="-78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683568" y="4290675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ndalus" panose="02020603050405020304" pitchFamily="18" charset="-78"/>
                <a:ea typeface="Verdana" pitchFamily="34" charset="0"/>
                <a:cs typeface="Andalus" panose="02020603050405020304" pitchFamily="18" charset="-78"/>
              </a:rPr>
              <a:t>A person who truly experienced God and humbled</a:t>
            </a:r>
            <a:r>
              <a:rPr lang="tr-TR" dirty="0">
                <a:solidFill>
                  <a:prstClr val="black"/>
                </a:solidFill>
                <a:latin typeface="Andalus" panose="02020603050405020304" pitchFamily="18" charset="-78"/>
                <a:ea typeface="Verdana" pitchFamily="34" charset="0"/>
                <a:cs typeface="Andalus" panose="02020603050405020304" pitchFamily="18" charset="-78"/>
              </a:rPr>
              <a:t>,</a:t>
            </a:r>
            <a:r>
              <a:rPr lang="en-US" dirty="0">
                <a:solidFill>
                  <a:prstClr val="black"/>
                </a:solidFill>
                <a:latin typeface="Andalus" panose="02020603050405020304" pitchFamily="18" charset="-78"/>
                <a:ea typeface="Verdana" pitchFamily="34" charset="0"/>
                <a:cs typeface="Andalus" panose="02020603050405020304" pitchFamily="18" charset="-78"/>
              </a:rPr>
              <a:t> will NOT contradict the Scriptures, God's Prophets. Especially the Seventh Angel, </a:t>
            </a:r>
            <a:r>
              <a:rPr lang="en-US" dirty="0" err="1">
                <a:solidFill>
                  <a:prstClr val="black"/>
                </a:solidFill>
                <a:latin typeface="Andalus" panose="02020603050405020304" pitchFamily="18" charset="-78"/>
                <a:ea typeface="Verdana" pitchFamily="34" charset="0"/>
                <a:cs typeface="Andalus" panose="02020603050405020304" pitchFamily="18" charset="-78"/>
                <a:hlinkClick r:id="rId5"/>
              </a:rPr>
              <a:t>Maitreya</a:t>
            </a:r>
            <a:r>
              <a:rPr lang="en-US" dirty="0">
                <a:solidFill>
                  <a:prstClr val="black"/>
                </a:solidFill>
                <a:latin typeface="Andalus" panose="02020603050405020304" pitchFamily="18" charset="-78"/>
                <a:ea typeface="Verdana" pitchFamily="34" charset="0"/>
                <a:cs typeface="Andalus" panose="02020603050405020304" pitchFamily="18" charset="-78"/>
                <a:hlinkClick r:id="rId5"/>
              </a:rPr>
              <a:t> </a:t>
            </a:r>
            <a:r>
              <a:rPr lang="en-US" dirty="0">
                <a:solidFill>
                  <a:prstClr val="black"/>
                </a:solidFill>
                <a:latin typeface="Andalus" panose="02020603050405020304" pitchFamily="18" charset="-78"/>
                <a:ea typeface="Verdana" pitchFamily="34" charset="0"/>
                <a:cs typeface="Andalus" panose="02020603050405020304" pitchFamily="18" charset="-78"/>
              </a:rPr>
              <a:t>and His Teachings. </a:t>
            </a:r>
            <a:endParaRPr lang="tr-TR" dirty="0">
              <a:solidFill>
                <a:prstClr val="black"/>
              </a:solidFill>
              <a:latin typeface="Andalus" panose="02020603050405020304" pitchFamily="18" charset="-78"/>
              <a:ea typeface="Verdana" pitchFamily="34" charset="0"/>
              <a:cs typeface="Andalus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1505" grpId="0"/>
      <p:bldP spid="2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0405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tr-TR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Meditation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827584" y="1484784"/>
            <a:ext cx="77153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Meditation: the process of directing ATTENTION from going outward to going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inward.</a:t>
            </a:r>
            <a:endParaRPr lang="tr-TR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285750" indent="-285750">
              <a:buClr>
                <a:srgbClr val="FF7D35"/>
              </a:buClr>
              <a:buFont typeface="Arial" panose="020B0604020202020204" pitchFamily="34" charset="0"/>
              <a:buChar char="•"/>
            </a:pPr>
            <a:endParaRPr lang="tr-TR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Clr>
                <a:srgbClr val="FF7D35"/>
              </a:buClr>
            </a:pPr>
            <a:endParaRPr lang="tr-TR" dirty="0">
              <a:solidFill>
                <a:schemeClr val="tx2"/>
              </a:solidFill>
            </a:endParaRPr>
          </a:p>
          <a:p>
            <a:pPr>
              <a:buClr>
                <a:srgbClr val="FF7D35"/>
              </a:buClr>
            </a:pPr>
            <a:endParaRPr lang="tr-TR" dirty="0" smtClean="0">
              <a:solidFill>
                <a:schemeClr val="tx2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827584" y="2361947"/>
            <a:ext cx="7715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The Definition of Attention: (Psychology). A concentration of the mind on a single object or thought, especially one preferentially selected from a complex, with a view to limiting or clarifying receptivity by narrowing the range of stimuli.</a:t>
            </a:r>
          </a:p>
        </p:txBody>
      </p:sp>
      <p:sp>
        <p:nvSpPr>
          <p:cNvPr id="5" name="Dikdörtgen 4"/>
          <p:cNvSpPr/>
          <p:nvPr/>
        </p:nvSpPr>
        <p:spPr>
          <a:xfrm>
            <a:off x="801924" y="3793108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This reminds us the teaching of ONE POINTEDNESS "The state of perfect concentration toward the goal of life.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827584" y="4548322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That is why one of the definitions of the devil is "he who diverts the attention," or that force which diverts us from being one-pointed in our endeavors and takes our attention from going within toward the spiritual world to going without toward the external world.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2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2627784" y="476672"/>
            <a:ext cx="3456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Meditation</a:t>
            </a:r>
            <a:endParaRPr lang="tr-TR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95536" y="1412776"/>
            <a:ext cx="81439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In Sanskrit the word for meditation is "</a:t>
            </a:r>
            <a:r>
              <a:rPr lang="en-US" dirty="0" err="1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sadhana</a:t>
            </a:r>
            <a:r>
              <a:rPr lang="en-US" dirty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," which means </a:t>
            </a:r>
            <a:r>
              <a:rPr lang="en-US" dirty="0" smtClean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“struggle.”</a:t>
            </a:r>
            <a:endParaRPr lang="tr-TR" dirty="0" smtClean="0"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anose="020B0604020202020204" pitchFamily="34" charset="0"/>
              <a:buChar char="•"/>
            </a:pPr>
            <a:endParaRPr lang="tr-TR" dirty="0" smtClean="0"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41784" y="2060848"/>
            <a:ext cx="80466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So it is a process of struggling to know </a:t>
            </a:r>
            <a:r>
              <a:rPr lang="en-US" dirty="0">
                <a:solidFill>
                  <a:prstClr val="black"/>
                </a:solidFill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  <a:hlinkClick r:id="rId3"/>
              </a:rPr>
              <a:t>the </a:t>
            </a:r>
            <a:r>
              <a:rPr lang="tr-TR" dirty="0">
                <a:solidFill>
                  <a:prstClr val="black"/>
                </a:solidFill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  <a:hlinkClick r:id="rId3"/>
              </a:rPr>
              <a:t>S</a:t>
            </a:r>
            <a:r>
              <a:rPr lang="en-US" dirty="0">
                <a:solidFill>
                  <a:prstClr val="black"/>
                </a:solidFill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  <a:hlinkClick r:id="rId3"/>
              </a:rPr>
              <a:t>elf</a:t>
            </a:r>
            <a:r>
              <a:rPr lang="en-US" dirty="0">
                <a:solidFill>
                  <a:prstClr val="black"/>
                </a:solidFill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,</a:t>
            </a:r>
            <a:r>
              <a:rPr lang="tr-TR" dirty="0">
                <a:solidFill>
                  <a:prstClr val="black"/>
                </a:solidFill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 </a:t>
            </a:r>
            <a:r>
              <a:rPr lang="en-US" dirty="0">
                <a:solidFill>
                  <a:prstClr val="black"/>
                </a:solidFill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the relationship of the self with the universe, and overcoming those forces which are in our way toward the goal to be(come) Divine</a:t>
            </a:r>
            <a:r>
              <a:rPr lang="en-US" dirty="0" smtClean="0">
                <a:solidFill>
                  <a:prstClr val="black"/>
                </a:solidFill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.</a:t>
            </a:r>
            <a:endParaRPr lang="tr-TR" dirty="0">
              <a:solidFill>
                <a:prstClr val="black"/>
              </a:solidFill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359086" y="3140968"/>
            <a:ext cx="80120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"SELF (Soul</a:t>
            </a:r>
            <a:r>
              <a:rPr lang="en-US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, Atman): </a:t>
            </a:r>
            <a:r>
              <a:rPr lang="en-US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manifestation of the Divine in gross form as a separate consciousness</a:t>
            </a:r>
            <a:r>
              <a:rPr lang="en-US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tr-TR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98628" y="407707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Soul is different than spirit</a:t>
            </a:r>
            <a:r>
              <a:rPr lang="en-US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tr-TR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98628" y="4755482"/>
            <a:ext cx="814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Meditation is not escapism, but an all-out and in struggle to overcome all kinds of evil (</a:t>
            </a:r>
            <a:r>
              <a:rPr lang="en-US" dirty="0" err="1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tamasic</a:t>
            </a:r>
            <a:r>
              <a:rPr lang="en-US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 influences.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409" grpId="0"/>
      <p:bldP spid="2" grpId="0"/>
      <p:bldP spid="3" grpId="0"/>
      <p:bldP spid="4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648113" y="476672"/>
            <a:ext cx="37444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Best </a:t>
            </a:r>
            <a:r>
              <a:rPr lang="tr-T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Way</a:t>
            </a:r>
            <a:r>
              <a:rPr lang="tr-T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to</a:t>
            </a:r>
            <a:r>
              <a:rPr lang="tr-T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Meditate</a:t>
            </a:r>
            <a:endParaRPr lang="en-US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539552" y="1500174"/>
            <a:ext cx="79615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tr-TR" dirty="0" err="1" smtClean="0">
                <a:latin typeface="Andalus" panose="02020603050405020304" pitchFamily="18" charset="-78"/>
                <a:cs typeface="Andalus" panose="02020603050405020304" pitchFamily="18" charset="-78"/>
                <a:hlinkClick r:id="rId3"/>
              </a:rPr>
              <a:t>Mantra</a:t>
            </a: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: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empowered words used to invoke the latent spiritual forces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tr-TR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539552" y="2132856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Mantra</a:t>
            </a:r>
            <a:r>
              <a:rPr lang="tr-TR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’</a:t>
            </a:r>
            <a:r>
              <a:rPr lang="en-US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 power is their ability to stimulate and awaken different levels of spirit and bring understanding of that level to the Soul</a:t>
            </a:r>
            <a:r>
              <a:rPr lang="en-US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tr-TR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394012" y="328498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buClr>
                <a:srgbClr val="FF7D35"/>
              </a:buClr>
            </a:pPr>
            <a:r>
              <a:rPr lang="tr-TR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Mission of </a:t>
            </a:r>
            <a:r>
              <a:rPr lang="tr-TR" dirty="0" err="1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Maitreya</a:t>
            </a:r>
            <a:r>
              <a:rPr lang="tr-TR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  <a:hlinkClick r:id="rId4"/>
              </a:rPr>
              <a:t>Universal </a:t>
            </a:r>
            <a:r>
              <a:rPr lang="tr-TR" dirty="0" err="1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  <a:hlinkClick r:id="rId4"/>
              </a:rPr>
              <a:t>Mantra</a:t>
            </a:r>
            <a:r>
              <a:rPr lang="tr-TR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  <a:hlinkClick r:id="rId4"/>
              </a:rPr>
              <a:t> </a:t>
            </a:r>
            <a:r>
              <a:rPr lang="tr-TR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is:</a:t>
            </a:r>
          </a:p>
          <a:p>
            <a:pPr lvl="0" algn="ctr">
              <a:buClr>
                <a:srgbClr val="FF7D35"/>
              </a:buClr>
            </a:pPr>
            <a:endParaRPr lang="tr-TR" dirty="0">
              <a:solidFill>
                <a:srgbClr val="4E3B3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0" algn="ctr"/>
            <a:r>
              <a:rPr lang="tr-TR" dirty="0">
                <a:solidFill>
                  <a:srgbClr val="4E3B3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err="1">
                <a:solidFill>
                  <a:srgbClr val="FF641A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Haree</a:t>
            </a:r>
            <a:r>
              <a:rPr lang="en-US" b="1" dirty="0">
                <a:solidFill>
                  <a:srgbClr val="FF641A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Om </a:t>
            </a:r>
            <a:r>
              <a:rPr lang="en-US" b="1" dirty="0" err="1">
                <a:solidFill>
                  <a:srgbClr val="FF641A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Shrii</a:t>
            </a:r>
            <a:r>
              <a:rPr lang="en-US" b="1" dirty="0">
                <a:solidFill>
                  <a:srgbClr val="FF641A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Hung</a:t>
            </a:r>
            <a:br>
              <a:rPr lang="en-US" b="1" dirty="0">
                <a:solidFill>
                  <a:srgbClr val="FF641A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dirty="0">
                <a:solidFill>
                  <a:srgbClr val="00008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Goal Of Life Is To </a:t>
            </a:r>
            <a:r>
              <a:rPr lang="en-US" dirty="0">
                <a:solidFill>
                  <a:srgbClr val="9C591E"/>
                </a:solidFill>
                <a:latin typeface="Andalus" panose="02020603050405020304" pitchFamily="18" charset="-78"/>
                <a:cs typeface="Andalus" panose="02020603050405020304" pitchFamily="18" charset="-78"/>
                <a:hlinkClick r:id="rId5"/>
              </a:rPr>
              <a:t>Be(come)</a:t>
            </a:r>
            <a:r>
              <a:rPr lang="en-US" dirty="0">
                <a:solidFill>
                  <a:srgbClr val="00008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 Divine</a:t>
            </a:r>
          </a:p>
          <a:p>
            <a:pPr lvl="0" algn="ctr"/>
            <a:r>
              <a:rPr lang="en-US" b="1" dirty="0">
                <a:solidFill>
                  <a:srgbClr val="FF641A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Om Nam </a:t>
            </a:r>
            <a:r>
              <a:rPr lang="en-US" b="1" dirty="0" err="1">
                <a:solidFill>
                  <a:srgbClr val="FF641A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Kevalam</a:t>
            </a:r>
            <a:r>
              <a:rPr lang="en-US" b="1" dirty="0">
                <a:solidFill>
                  <a:srgbClr val="FF641A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b="1" dirty="0">
                <a:solidFill>
                  <a:srgbClr val="FF641A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dirty="0">
                <a:solidFill>
                  <a:srgbClr val="00008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That Divinity (God) is Everything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06379" y="404664"/>
            <a:ext cx="3888432" cy="648072"/>
          </a:xfrm>
        </p:spPr>
        <p:txBody>
          <a:bodyPr/>
          <a:lstStyle/>
          <a:p>
            <a:pPr>
              <a:buNone/>
            </a:pPr>
            <a:r>
              <a:rPr lang="tr-TR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Best </a:t>
            </a:r>
            <a:r>
              <a:rPr lang="tr-TR" sz="28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Way</a:t>
            </a:r>
            <a:r>
              <a:rPr lang="tr-TR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28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to</a:t>
            </a:r>
            <a:r>
              <a:rPr lang="tr-TR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28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Meditate</a:t>
            </a:r>
            <a:endParaRPr lang="en-US" sz="28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642910" y="1340768"/>
            <a:ext cx="821537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"To meditate on this mantra, sit somewhere you feel comfortable, keeping your spine and neck straight. When you feel relaxed, </a:t>
            </a:r>
            <a:r>
              <a:rPr lang="en-US" dirty="0" smtClean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slowly </a:t>
            </a:r>
            <a:r>
              <a:rPr lang="en-US" dirty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start to repeat the mantra within yourself</a:t>
            </a:r>
            <a:r>
              <a:rPr lang="en-US" dirty="0" smtClean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.</a:t>
            </a:r>
            <a:endParaRPr lang="tr-TR" dirty="0" smtClean="0"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itchFamily="34" charset="0"/>
              <a:buChar char="•"/>
            </a:pPr>
            <a:endParaRPr kumimoji="0" lang="tr-TR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  <a:p>
            <a:pPr algn="ctr"/>
            <a:r>
              <a:rPr lang="en-US" b="1" dirty="0" err="1">
                <a:solidFill>
                  <a:srgbClr val="FF641A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Haree</a:t>
            </a:r>
            <a:r>
              <a:rPr lang="en-US" b="1" dirty="0">
                <a:solidFill>
                  <a:srgbClr val="FF641A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Om </a:t>
            </a:r>
            <a:r>
              <a:rPr lang="en-US" b="1" dirty="0" err="1">
                <a:solidFill>
                  <a:srgbClr val="FF641A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Shrii</a:t>
            </a:r>
            <a:r>
              <a:rPr lang="en-US" b="1" dirty="0">
                <a:solidFill>
                  <a:srgbClr val="FF641A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Hung</a:t>
            </a:r>
            <a:br>
              <a:rPr lang="en-US" b="1" dirty="0">
                <a:solidFill>
                  <a:srgbClr val="FF641A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dirty="0">
                <a:solidFill>
                  <a:srgbClr val="00008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Goal Of Life Is To </a:t>
            </a:r>
            <a:r>
              <a:rPr lang="en-US" dirty="0">
                <a:solidFill>
                  <a:srgbClr val="9C591E"/>
                </a:solidFill>
                <a:latin typeface="Andalus" panose="02020603050405020304" pitchFamily="18" charset="-78"/>
                <a:cs typeface="Andalus" panose="02020603050405020304" pitchFamily="18" charset="-78"/>
                <a:hlinkClick r:id="rId3"/>
              </a:rPr>
              <a:t>Be(come)</a:t>
            </a:r>
            <a:r>
              <a:rPr lang="en-US" dirty="0">
                <a:solidFill>
                  <a:srgbClr val="00008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 Divine</a:t>
            </a:r>
          </a:p>
          <a:p>
            <a:pPr algn="ctr"/>
            <a:r>
              <a:rPr lang="en-US" b="1" dirty="0">
                <a:solidFill>
                  <a:srgbClr val="FF641A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Om Nam </a:t>
            </a:r>
            <a:r>
              <a:rPr lang="en-US" b="1" dirty="0" err="1">
                <a:solidFill>
                  <a:srgbClr val="FF641A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Kevalam</a:t>
            </a:r>
            <a:r>
              <a:rPr lang="en-US" b="1" dirty="0">
                <a:solidFill>
                  <a:srgbClr val="FF641A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b="1" dirty="0">
                <a:solidFill>
                  <a:srgbClr val="FF641A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dirty="0">
                <a:solidFill>
                  <a:srgbClr val="00008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That Divinity (God) is Everything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itchFamily="34" charset="0"/>
              <a:buChar char="•"/>
            </a:pPr>
            <a:endParaRPr kumimoji="0" lang="tr-TR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Become familiar with its vibration, try to let all other thoughts gently go away, and be filled with the mantra and its </a:t>
            </a:r>
            <a:r>
              <a:rPr lang="en-US" dirty="0" smtClean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meaning</a:t>
            </a:r>
            <a:r>
              <a:rPr lang="tr-TR" dirty="0" smtClean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.</a:t>
            </a:r>
            <a:endParaRPr kumimoji="0" lang="tr-TR" b="0" i="0" u="none" strike="noStrike" cap="none" normalizeH="0" baseline="0" dirty="0" smtClean="0">
              <a:ln>
                <a:noFill/>
              </a:ln>
              <a:effectLst/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06379" y="404664"/>
            <a:ext cx="3888432" cy="648072"/>
          </a:xfrm>
        </p:spPr>
        <p:txBody>
          <a:bodyPr/>
          <a:lstStyle/>
          <a:p>
            <a:pPr>
              <a:buNone/>
            </a:pPr>
            <a:r>
              <a:rPr lang="tr-TR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Best </a:t>
            </a:r>
            <a:r>
              <a:rPr lang="tr-TR" sz="28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Way</a:t>
            </a:r>
            <a:r>
              <a:rPr lang="tr-TR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28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to</a:t>
            </a:r>
            <a:r>
              <a:rPr lang="tr-TR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28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Meditate</a:t>
            </a:r>
            <a:endParaRPr lang="en-US" sz="28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642910" y="1340768"/>
            <a:ext cx="821537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A greater effect can be felt when you connect your breath with the repetition of the mantra. </a:t>
            </a:r>
            <a:endParaRPr lang="tr-TR" dirty="0" smtClean="0"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itchFamily="34" charset="0"/>
              <a:buChar char="•"/>
            </a:pPr>
            <a:endParaRPr lang="tr-TR" dirty="0" smtClean="0"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Breathe </a:t>
            </a:r>
            <a:r>
              <a:rPr lang="en-US" dirty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in "</a:t>
            </a:r>
            <a:r>
              <a:rPr lang="en-US" dirty="0" err="1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Haree</a:t>
            </a:r>
            <a:r>
              <a:rPr lang="en-US" dirty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 Om </a:t>
            </a:r>
            <a:r>
              <a:rPr lang="en-US" dirty="0" err="1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Shrii</a:t>
            </a:r>
            <a:r>
              <a:rPr lang="en-US" dirty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 </a:t>
            </a:r>
            <a:r>
              <a:rPr lang="en-US" dirty="0" smtClean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Hung«</a:t>
            </a:r>
            <a:endParaRPr lang="tr-TR" dirty="0" smtClean="0"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itchFamily="34" charset="0"/>
              <a:buChar char="•"/>
            </a:pPr>
            <a:endParaRPr lang="en-US" dirty="0"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Think: The Goal of the Life is to Be(come) </a:t>
            </a:r>
            <a:r>
              <a:rPr lang="en-US" dirty="0" smtClean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Divine</a:t>
            </a:r>
            <a:endParaRPr lang="tr-TR" dirty="0" smtClean="0"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itchFamily="34" charset="0"/>
              <a:buChar char="•"/>
            </a:pPr>
            <a:endParaRPr lang="tr-TR" dirty="0" smtClean="0"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tr-TR" dirty="0" smtClean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B</a:t>
            </a:r>
            <a:r>
              <a:rPr lang="en-US" dirty="0" err="1" smtClean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reathe</a:t>
            </a:r>
            <a:r>
              <a:rPr lang="en-US" dirty="0" smtClean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 </a:t>
            </a:r>
            <a:r>
              <a:rPr lang="en-US" dirty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out -"Om Nam </a:t>
            </a:r>
            <a:r>
              <a:rPr lang="en-US" dirty="0" err="1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Kevalam</a:t>
            </a:r>
            <a:r>
              <a:rPr lang="en-US" dirty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" </a:t>
            </a:r>
            <a:endParaRPr lang="tr-TR" dirty="0"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itchFamily="34" charset="0"/>
              <a:buChar char="•"/>
            </a:pPr>
            <a:endParaRPr lang="tr-TR" dirty="0" smtClean="0"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Think</a:t>
            </a:r>
            <a:r>
              <a:rPr lang="en-US" dirty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: That Divinity (God) is Everything. </a:t>
            </a:r>
            <a:endParaRPr lang="tr-TR" dirty="0" smtClean="0"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itchFamily="34" charset="0"/>
              <a:buChar char="•"/>
            </a:pPr>
            <a:endParaRPr lang="en-US" dirty="0"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There is a pause between breathing in and breathing out. There is also a pause between breathing out and breathing in. </a:t>
            </a:r>
            <a:endParaRPr kumimoji="0" lang="tr-TR" b="0" i="0" u="none" strike="noStrike" cap="none" normalizeH="0" baseline="0" dirty="0">
              <a:ln>
                <a:noFill/>
              </a:ln>
              <a:effectLst/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29000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3000"/>
                                        <p:tgtEl>
                                          <p:spTgt spid="133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133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133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30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0"/>
                                        <p:tgtEl>
                                          <p:spTgt spid="133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133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133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59832" y="404664"/>
            <a:ext cx="3888432" cy="648072"/>
          </a:xfrm>
        </p:spPr>
        <p:txBody>
          <a:bodyPr/>
          <a:lstStyle/>
          <a:p>
            <a:pPr>
              <a:buNone/>
            </a:pPr>
            <a:r>
              <a:rPr lang="tr-T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Best </a:t>
            </a:r>
            <a:r>
              <a:rPr lang="tr-T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Way</a:t>
            </a:r>
            <a:r>
              <a:rPr lang="tr-T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to</a:t>
            </a:r>
            <a:r>
              <a:rPr lang="tr-T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Meditate</a:t>
            </a:r>
            <a:endParaRPr lang="en-US" sz="28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642910" y="1628800"/>
            <a:ext cx="821537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</a:pPr>
            <a:r>
              <a:rPr lang="en-US" dirty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Realize these pauses, the Stillness in them. </a:t>
            </a:r>
            <a:endParaRPr lang="tr-TR" dirty="0" smtClean="0"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itchFamily="34" charset="0"/>
              <a:buChar char="•"/>
            </a:pPr>
            <a:endParaRPr lang="tr-TR" dirty="0"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</a:pPr>
            <a:r>
              <a:rPr lang="en-US" dirty="0" smtClean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This </a:t>
            </a:r>
            <a:r>
              <a:rPr lang="en-US" dirty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is what is called, "Be Still and Know That I AM God!" (Psalms 46:10).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  <a:buFont typeface="Arial" pitchFamily="34" charset="0"/>
              <a:buChar char="•"/>
            </a:pPr>
            <a:endParaRPr lang="en-US" dirty="0"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</a:pPr>
            <a:r>
              <a:rPr lang="en-US" dirty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These pauses are the Infinite Now, </a:t>
            </a:r>
            <a:endParaRPr lang="tr-TR" dirty="0" smtClean="0"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</a:pPr>
            <a:endParaRPr lang="en-US" dirty="0"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>
                <a:srgbClr val="FF7D35"/>
              </a:buClr>
            </a:pPr>
            <a:r>
              <a:rPr lang="tr-TR" dirty="0" smtClean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R</a:t>
            </a:r>
            <a:r>
              <a:rPr lang="en-US" dirty="0" err="1" smtClean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ealize</a:t>
            </a:r>
            <a:r>
              <a:rPr lang="en-US" dirty="0" smtClean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 </a:t>
            </a:r>
            <a:r>
              <a:rPr lang="en-US" dirty="0">
                <a:latin typeface="Andalus" panose="02020603050405020304" pitchFamily="18" charset="-78"/>
                <a:ea typeface="Calibri" pitchFamily="34" charset="0"/>
                <a:cs typeface="Andalus" panose="02020603050405020304" pitchFamily="18" charset="-78"/>
              </a:rPr>
              <a:t>their vibration (Silence) between each breath..." </a:t>
            </a:r>
            <a:endParaRPr kumimoji="0" lang="tr-TR" b="0" i="0" u="none" strike="noStrike" cap="none" normalizeH="0" baseline="0" dirty="0">
              <a:ln>
                <a:noFill/>
              </a:ln>
              <a:effectLst/>
              <a:latin typeface="Andalus" panose="02020603050405020304" pitchFamily="18" charset="-78"/>
              <a:ea typeface="Calibri" pitchFamily="34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5617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00"/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900" fill="hold"/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900" fill="hold"/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2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2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2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300"/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300" fill="hold"/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300" fill="hold"/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71600" y="332656"/>
            <a:ext cx="7416824" cy="998984"/>
          </a:xfrm>
        </p:spPr>
        <p:txBody>
          <a:bodyPr>
            <a:normAutofit/>
          </a:bodyPr>
          <a:lstStyle/>
          <a:p>
            <a:pPr algn="ctr"/>
            <a:r>
              <a:rPr lang="tr-T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Conclusıon</a:t>
            </a:r>
            <a:endParaRPr lang="tr-TR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412776"/>
            <a:ext cx="8686800" cy="4525963"/>
          </a:xfrm>
        </p:spPr>
        <p:txBody>
          <a:bodyPr numCol="1">
            <a:normAutofit lnSpcReduction="10000"/>
          </a:bodyPr>
          <a:lstStyle/>
          <a:p>
            <a:pPr marL="651510" indent="-514350"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Goal of the Life is to be(come) Divine and that Divinity (God) is Everything. </a:t>
            </a:r>
            <a:endParaRPr lang="tr-TR" sz="18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651510" indent="-514350">
              <a:buFont typeface="Arial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651510" indent="-514350"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To reach the Goal of the Life follow the Eternal Divine Path. </a:t>
            </a:r>
            <a:endParaRPr lang="tr-TR" sz="18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651510" indent="-514350">
              <a:buFont typeface="Arial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651510" indent="-514350"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Eternal Divine Path is a seven step non-dogmatic, practical Path. </a:t>
            </a:r>
            <a:endParaRPr lang="tr-TR" sz="18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651510" indent="-514350">
              <a:buFont typeface="Arial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651510" indent="-514350"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first step in the EDP is Awakening of the Spiritual Forces. </a:t>
            </a:r>
            <a:endParaRPr lang="tr-TR" sz="18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651510" indent="-514350">
              <a:buFont typeface="Arial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651510" indent="-514350"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Meditation is one of the tools to awaken the spiritual forces and understanding. </a:t>
            </a:r>
            <a:endParaRPr lang="tr-TR" sz="18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651510" indent="-514350">
              <a:buFont typeface="Arial" pitchFamily="34" charset="0"/>
              <a:buChar char="•"/>
            </a:pPr>
            <a:endParaRPr lang="tr-TR" sz="1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651510" indent="-514350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With </a:t>
            </a: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meditation, an individual can be prepared to experience God. </a:t>
            </a:r>
            <a:endParaRPr lang="tr-TR" sz="18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651510" indent="-514350">
              <a:buFont typeface="Arial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651510" indent="-514350"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 true experience of God will humble the person and radiate His good (God) Qualities. </a:t>
            </a:r>
            <a:endParaRPr lang="tr-TR" sz="1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71600" y="332656"/>
            <a:ext cx="7416824" cy="998984"/>
          </a:xfrm>
        </p:spPr>
        <p:txBody>
          <a:bodyPr>
            <a:normAutofit/>
          </a:bodyPr>
          <a:lstStyle/>
          <a:p>
            <a:pPr algn="ctr"/>
            <a:r>
              <a:rPr lang="tr-T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Conclusıon</a:t>
            </a:r>
            <a:endParaRPr lang="tr-TR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412776"/>
            <a:ext cx="8686800" cy="4525963"/>
          </a:xfrm>
        </p:spPr>
        <p:txBody>
          <a:bodyPr numCol="1">
            <a:normAutofit/>
          </a:bodyPr>
          <a:lstStyle/>
          <a:p>
            <a:pPr marL="137160" indent="0">
              <a:buNone/>
            </a:pPr>
            <a:endParaRPr lang="en-US" sz="1800" dirty="0"/>
          </a:p>
          <a:p>
            <a:pPr marL="651510" indent="-514350">
              <a:buFont typeface="Arial" pitchFamily="34" charset="0"/>
              <a:buChar char="•"/>
            </a:pPr>
            <a:endParaRPr lang="en-US" sz="1800" dirty="0"/>
          </a:p>
          <a:p>
            <a:pPr marL="137160" indent="0" algn="ctr">
              <a:buNone/>
            </a:pP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KNOW THYSELF to KNOW GOD! </a:t>
            </a:r>
          </a:p>
          <a:p>
            <a:pPr marL="651510" indent="-514350">
              <a:buFont typeface="Arial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651510" indent="-514350"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God is in the state of </a:t>
            </a: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  <a:hlinkClick r:id="rId3"/>
              </a:rPr>
              <a:t>Pure Consciousness </a:t>
            </a: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or perfect awareness with control over the </a:t>
            </a: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  <a:hlinkClick r:id="rId4"/>
              </a:rPr>
              <a:t>three </a:t>
            </a:r>
            <a:r>
              <a:rPr lang="en-US" sz="1800" dirty="0" err="1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  <a:hlinkClick r:id="rId4"/>
              </a:rPr>
              <a:t>gunas</a:t>
            </a: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  <a:hlinkClick r:id="rId4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 the universe. </a:t>
            </a:r>
            <a:endParaRPr lang="tr-TR" sz="18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651510" indent="-514350">
              <a:buFont typeface="Arial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651510" indent="-514350"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Also whoever reaches this state (by His Grace) will gain complete awareness with perfect power over the three </a:t>
            </a:r>
            <a:r>
              <a:rPr lang="en-US" sz="1800" dirty="0" err="1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gunas</a:t>
            </a: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of </a:t>
            </a: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his consciousness </a:t>
            </a:r>
            <a:r>
              <a:rPr lang="tr-TR" sz="1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en-US" sz="1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witness entity</a:t>
            </a:r>
            <a:r>
              <a:rPr lang="tr-TR" sz="1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 </a:t>
            </a:r>
            <a:r>
              <a:rPr lang="en-US" sz="1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and </a:t>
            </a: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with whatever other power the Lord gives to him.</a:t>
            </a:r>
            <a:endParaRPr lang="tr-TR" sz="1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638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835696" y="1700808"/>
            <a:ext cx="55081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All Thanks To God for </a:t>
            </a:r>
            <a:r>
              <a:rPr lang="en-US" sz="2400" dirty="0" smtClean="0">
                <a:latin typeface="Andalus" pitchFamily="18" charset="-78"/>
                <a:cs typeface="Andalus" pitchFamily="18" charset="-78"/>
                <a:hlinkClick r:id="rId2"/>
              </a:rPr>
              <a:t>the Greatest Sign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tr-TR" sz="2400" dirty="0" err="1" smtClean="0">
                <a:latin typeface="Andalus" pitchFamily="18" charset="-78"/>
                <a:cs typeface="Andalus" pitchFamily="18" charset="-78"/>
                <a:hlinkClick r:id="rId3"/>
              </a:rPr>
              <a:t>the</a:t>
            </a:r>
            <a:r>
              <a:rPr lang="tr-TR" sz="2400" dirty="0" smtClean="0">
                <a:latin typeface="Andalus" pitchFamily="18" charset="-78"/>
                <a:cs typeface="Andalus" pitchFamily="18" charset="-78"/>
                <a:hlinkClick r:id="rId3"/>
              </a:rPr>
              <a:t> </a:t>
            </a:r>
            <a:r>
              <a:rPr lang="en-US" sz="2400" dirty="0" smtClean="0">
                <a:latin typeface="Andalus" pitchFamily="18" charset="-78"/>
                <a:cs typeface="Andalus" pitchFamily="18" charset="-78"/>
                <a:hlinkClick r:id="rId3"/>
              </a:rPr>
              <a:t>Eternal Divine Path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and </a:t>
            </a:r>
            <a:r>
              <a:rPr lang="tr-TR" sz="2400" dirty="0" err="1" smtClean="0">
                <a:latin typeface="Andalus" pitchFamily="18" charset="-78"/>
                <a:cs typeface="Andalus" pitchFamily="18" charset="-78"/>
                <a:hlinkClick r:id="rId4"/>
              </a:rPr>
              <a:t>the</a:t>
            </a:r>
            <a:r>
              <a:rPr lang="tr-TR" sz="2400" dirty="0" smtClean="0">
                <a:latin typeface="Andalus" pitchFamily="18" charset="-78"/>
                <a:cs typeface="Andalus" pitchFamily="18" charset="-78"/>
                <a:hlinkClick r:id="rId4"/>
              </a:rPr>
              <a:t> </a:t>
            </a:r>
            <a:r>
              <a:rPr lang="en-US" sz="2400" dirty="0" smtClean="0">
                <a:latin typeface="Andalus" pitchFamily="18" charset="-78"/>
                <a:cs typeface="Andalus" pitchFamily="18" charset="-78"/>
                <a:hlinkClick r:id="rId4"/>
              </a:rPr>
              <a:t>Mission of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  <a:hlinkClick r:id="rId4"/>
              </a:rPr>
              <a:t>Maitreya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. </a:t>
            </a:r>
          </a:p>
          <a:p>
            <a:pPr algn="just"/>
            <a:endParaRPr lang="tr-TR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11560" y="3356992"/>
            <a:ext cx="8268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ndalus" pitchFamily="18" charset="-78"/>
                <a:cs typeface="Andalus" pitchFamily="18" charset="-78"/>
              </a:rPr>
              <a:t>All Thanks To God for the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opportunity</a:t>
            </a:r>
            <a:r>
              <a:rPr lang="tr-TR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to know Him and be One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153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71600" y="332656"/>
            <a:ext cx="7416824" cy="998984"/>
          </a:xfrm>
        </p:spPr>
        <p:txBody>
          <a:bodyPr>
            <a:normAutofit/>
          </a:bodyPr>
          <a:lstStyle/>
          <a:p>
            <a:pPr algn="ctr"/>
            <a:r>
              <a:rPr lang="tr-T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Conclusıon</a:t>
            </a:r>
            <a:endParaRPr lang="tr-TR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412776"/>
            <a:ext cx="8686800" cy="4525963"/>
          </a:xfrm>
        </p:spPr>
        <p:txBody>
          <a:bodyPr numCol="1">
            <a:normAutofit/>
          </a:bodyPr>
          <a:lstStyle/>
          <a:p>
            <a:pPr marL="137160" indent="0">
              <a:buNone/>
            </a:pPr>
            <a:endParaRPr lang="en-US" sz="1800" dirty="0"/>
          </a:p>
          <a:p>
            <a:pPr marL="651510" indent="-514350">
              <a:buFont typeface="Arial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137160" indent="0" algn="ctr">
              <a:buNone/>
            </a:pP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KNOW THYSELF to KNOW GOD! </a:t>
            </a:r>
          </a:p>
          <a:p>
            <a:pPr marL="651510" indent="-514350">
              <a:buFont typeface="Arial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651510" indent="-514350"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Whoever overcomes will become His son (Revelation 21:7). He becomes in His image </a:t>
            </a:r>
            <a:r>
              <a:rPr lang="en-US" sz="1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 son is in the image or likeness of his Father). </a:t>
            </a:r>
            <a:endParaRPr lang="tr-TR" sz="18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651510" indent="-514350">
              <a:buFont typeface="Arial" pitchFamily="34" charset="0"/>
              <a:buChar char="•"/>
            </a:pPr>
            <a:endParaRPr lang="tr-TR" sz="18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651510" indent="-514350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That </a:t>
            </a: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is the Goal of the life: to be(come) Divine. </a:t>
            </a:r>
            <a:r>
              <a:rPr lang="en-US" sz="1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Reach </a:t>
            </a: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Pure Consciousness</a:t>
            </a:r>
            <a:r>
              <a:rPr lang="en-US" sz="1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tr-TR" sz="18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651510" indent="-514350">
              <a:buFont typeface="Arial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651510" indent="-514350"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Be like the Father and manifest His Qualities. Gentleness, Compassion, Love, Understandings, and all Good (God) Qualities. </a:t>
            </a:r>
          </a:p>
        </p:txBody>
      </p:sp>
    </p:spTree>
    <p:extLst>
      <p:ext uri="{BB962C8B-B14F-4D97-AF65-F5344CB8AC3E}">
        <p14:creationId xmlns:p14="http://schemas.microsoft.com/office/powerpoint/2010/main" val="233807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71600" y="332656"/>
            <a:ext cx="7416824" cy="998984"/>
          </a:xfrm>
        </p:spPr>
        <p:txBody>
          <a:bodyPr>
            <a:normAutofit/>
          </a:bodyPr>
          <a:lstStyle/>
          <a:p>
            <a:pPr algn="ctr"/>
            <a:r>
              <a:rPr lang="tr-TR" sz="28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Conclusıon</a:t>
            </a:r>
            <a:endParaRPr lang="tr-TR" sz="2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412776"/>
            <a:ext cx="8686800" cy="4525963"/>
          </a:xfrm>
        </p:spPr>
        <p:txBody>
          <a:bodyPr numCol="1">
            <a:normAutofit/>
          </a:bodyPr>
          <a:lstStyle/>
          <a:p>
            <a:pPr marL="137160" indent="0">
              <a:buNone/>
            </a:pPr>
            <a:endParaRPr lang="en-US" sz="1800" dirty="0"/>
          </a:p>
          <a:p>
            <a:pPr marL="651510" indent="-514350">
              <a:buFont typeface="Arial" pitchFamily="34" charset="0"/>
              <a:buChar char="•"/>
            </a:pPr>
            <a:endParaRPr lang="en-US" sz="1800" dirty="0"/>
          </a:p>
          <a:p>
            <a:pPr marL="137160" indent="0" algn="ctr">
              <a:buNone/>
            </a:pP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KNOW THYSELF to KNOW GOD! </a:t>
            </a:r>
          </a:p>
          <a:p>
            <a:pPr marL="651510" indent="-514350">
              <a:buFont typeface="Arial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137160" indent="0" algn="ctr">
              <a:buNone/>
            </a:pP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Those who strive in the path of be(com)</a:t>
            </a:r>
            <a:r>
              <a:rPr lang="en-US" sz="1800" dirty="0" err="1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ing</a:t>
            </a: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  <a:hlinkClick r:id="rId3"/>
              </a:rPr>
              <a:t>Divine </a:t>
            </a: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  <a:hlinkClick r:id="rId4"/>
              </a:rPr>
              <a:t>Eternal Divine Path</a:t>
            </a: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), and show sincerity, </a:t>
            </a:r>
            <a:r>
              <a:rPr lang="en-US" sz="1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steadfastness</a:t>
            </a: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, and overcoming, will win His Grace, and through their endeavors and His Grace, they will reach </a:t>
            </a:r>
            <a:r>
              <a:rPr lang="en-US" sz="1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  <a:hlinkClick r:id="rId5"/>
              </a:rPr>
              <a:t>Pure </a:t>
            </a: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  <a:hlinkClick r:id="rId5"/>
              </a:rPr>
              <a:t>Consciousness</a:t>
            </a:r>
            <a:r>
              <a:rPr lang="en-US" sz="1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 marL="651510" indent="-514350">
              <a:buFont typeface="Arial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137160" indent="0" algn="ctr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99866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pPr algn="ctr"/>
            <a:r>
              <a:rPr lang="tr-TR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All</a:t>
            </a:r>
            <a:r>
              <a:rPr lang="tr-TR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Thanks</a:t>
            </a:r>
            <a:r>
              <a:rPr lang="tr-TR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To</a:t>
            </a:r>
            <a:r>
              <a:rPr lang="tr-TR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God</a:t>
            </a:r>
            <a:r>
              <a:rPr lang="tr-TR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!</a:t>
            </a:r>
            <a:endParaRPr lang="tr-TR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9792" y="4365104"/>
            <a:ext cx="3744416" cy="764704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sz="14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Sal-Om.</a:t>
            </a:r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/>
          </a:p>
        </p:txBody>
      </p:sp>
      <p:pic>
        <p:nvPicPr>
          <p:cNvPr id="5" name="4 Resim" descr="277158_211232442252642_1350617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1412776"/>
            <a:ext cx="1905000" cy="2019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835696" y="1700808"/>
            <a:ext cx="55081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Lets take a moment to remember the </a:t>
            </a:r>
            <a:r>
              <a:rPr lang="en-US" sz="2400" dirty="0" smtClean="0">
                <a:latin typeface="Andalus" pitchFamily="18" charset="-78"/>
                <a:cs typeface="Andalus" pitchFamily="18" charset="-78"/>
                <a:hlinkClick r:id="rId2"/>
              </a:rPr>
              <a:t>Stillness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within.</a:t>
            </a:r>
            <a:endParaRPr lang="tr-TR" sz="2400" dirty="0" smtClean="0">
              <a:latin typeface="Andalus" pitchFamily="18" charset="-78"/>
              <a:cs typeface="Andalus" pitchFamily="18" charset="-78"/>
            </a:endParaRPr>
          </a:p>
          <a:p>
            <a:pPr algn="just"/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algn="just"/>
            <a:endParaRPr lang="tr-TR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2177480" y="3356992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Lets</a:t>
            </a:r>
            <a:r>
              <a:rPr lang="tr-TR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2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Bring</a:t>
            </a:r>
            <a:r>
              <a:rPr lang="tr-TR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2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Our</a:t>
            </a:r>
            <a:r>
              <a:rPr lang="tr-TR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2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Focus</a:t>
            </a:r>
            <a:r>
              <a:rPr lang="tr-TR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on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  <a:hlinkClick r:id="rId2"/>
              </a:rPr>
              <a:t>Breath</a:t>
            </a:r>
            <a:r>
              <a:rPr lang="tr-TR" sz="2400" dirty="0" err="1" smtClean="0">
                <a:latin typeface="Andalus" panose="02020603050405020304" pitchFamily="18" charset="-78"/>
                <a:cs typeface="Andalus" panose="02020603050405020304" pitchFamily="18" charset="-78"/>
                <a:hlinkClick r:id="rId2"/>
              </a:rPr>
              <a:t>ing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!</a:t>
            </a:r>
            <a:endParaRPr lang="en-US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22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2195736" y="1700808"/>
            <a:ext cx="4572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sz="2000" dirty="0">
                <a:latin typeface="Andalus" pitchFamily="18" charset="-78"/>
                <a:cs typeface="Andalus" pitchFamily="18" charset="-78"/>
              </a:rPr>
              <a:t>Praise be to Thee, O Hidden and Manifested ONE. Praise be to Thy Glory, to Thy Might, to Thy Power, 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and </a:t>
            </a:r>
            <a:r>
              <a:rPr lang="en-US" sz="2000" dirty="0">
                <a:latin typeface="Andalus" pitchFamily="18" charset="-78"/>
                <a:cs typeface="Andalus" pitchFamily="18" charset="-78"/>
              </a:rPr>
              <a:t>to Thy Great Skill.</a:t>
            </a:r>
          </a:p>
          <a:p>
            <a:pPr algn="just"/>
            <a:endParaRPr lang="en-US" sz="2000" dirty="0">
              <a:latin typeface="Andalus" pitchFamily="18" charset="-78"/>
              <a:cs typeface="Andalus" pitchFamily="18" charset="-78"/>
            </a:endParaRPr>
          </a:p>
          <a:p>
            <a:pPr algn="just"/>
            <a:r>
              <a:rPr lang="en-US" sz="2000" dirty="0">
                <a:latin typeface="Andalus" pitchFamily="18" charset="-78"/>
                <a:cs typeface="Andalus" pitchFamily="18" charset="-78"/>
              </a:rPr>
              <a:t>O Lord, to Thee all greatness, power, beauty, and perfection belongs.  Thou art ALL.</a:t>
            </a:r>
          </a:p>
          <a:p>
            <a:pPr algn="just"/>
            <a:endParaRPr lang="en-US" sz="2000" dirty="0">
              <a:latin typeface="Andalus" pitchFamily="18" charset="-78"/>
              <a:cs typeface="Andalus" pitchFamily="18" charset="-78"/>
            </a:endParaRPr>
          </a:p>
          <a:p>
            <a:pPr algn="just"/>
            <a:r>
              <a:rPr lang="en-US" sz="2000" dirty="0">
                <a:latin typeface="Andalus" pitchFamily="18" charset="-78"/>
                <a:cs typeface="Andalus" pitchFamily="18" charset="-78"/>
              </a:rPr>
              <a:t>Give us, O Lord, a steadfast heart, which no unworthy affection may drag downwards; give us an unconquered will, 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which </a:t>
            </a:r>
            <a:r>
              <a:rPr lang="en-US" sz="2000" dirty="0">
                <a:latin typeface="Andalus" pitchFamily="18" charset="-78"/>
                <a:cs typeface="Andalus" pitchFamily="18" charset="-78"/>
              </a:rPr>
              <a:t>no tribulation can wear out; give us an upright mind, which no unworthy purpose may tempt aside. 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Unto </a:t>
            </a:r>
            <a:r>
              <a:rPr lang="en-US" sz="2000" dirty="0">
                <a:latin typeface="Andalus" pitchFamily="18" charset="-78"/>
                <a:cs typeface="Andalus" pitchFamily="18" charset="-78"/>
              </a:rPr>
              <a:t>Thee we surrender.</a:t>
            </a:r>
            <a:endParaRPr lang="tr-TR" sz="2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835696" y="476672"/>
            <a:ext cx="4932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  <a:hlinkClick r:id="rId2"/>
              </a:rPr>
              <a:t>Prayer</a:t>
            </a:r>
            <a:endParaRPr lang="en-US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2339752" y="3284984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2400" dirty="0" smtClean="0">
                <a:latin typeface="Andalus" pitchFamily="18" charset="-78"/>
                <a:cs typeface="Andalus" pitchFamily="18" charset="-78"/>
                <a:hlinkClick r:id="rId2"/>
              </a:rPr>
              <a:t>Sal-Om</a:t>
            </a:r>
            <a:r>
              <a:rPr lang="tr-TR" sz="2400" dirty="0" smtClean="0">
                <a:latin typeface="Andalus" pitchFamily="18" charset="-78"/>
                <a:cs typeface="Andalus" pitchFamily="18" charset="-78"/>
              </a:rPr>
              <a:t>!</a:t>
            </a:r>
            <a:endParaRPr lang="tr-TR" sz="2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263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2596" y="2204864"/>
            <a:ext cx="8686800" cy="2664296"/>
          </a:xfrm>
        </p:spPr>
        <p:txBody>
          <a:bodyPr numCol="1">
            <a:normAutofit/>
          </a:bodyPr>
          <a:lstStyle/>
          <a:p>
            <a:pPr marL="651510" indent="-514350" algn="ctr">
              <a:lnSpc>
                <a:spcPct val="150000"/>
              </a:lnSpc>
              <a:buFont typeface="+mj-lt"/>
              <a:buAutoNum type="arabicPeriod"/>
            </a:pPr>
            <a:r>
              <a:rPr lang="tr-TR" sz="2400" dirty="0" err="1" smtClean="0">
                <a:latin typeface="Andalus" panose="02020603050405020304" pitchFamily="18" charset="-78"/>
                <a:cs typeface="Andalus" panose="02020603050405020304" pitchFamily="18" charset="-78"/>
                <a:hlinkClick r:id="rId3"/>
              </a:rPr>
              <a:t>The</a:t>
            </a:r>
            <a:r>
              <a:rPr lang="tr-TR" sz="2400" dirty="0" smtClean="0">
                <a:latin typeface="Andalus" panose="02020603050405020304" pitchFamily="18" charset="-78"/>
                <a:cs typeface="Andalus" panose="02020603050405020304" pitchFamily="18" charset="-78"/>
                <a:hlinkClick r:id="rId3"/>
              </a:rPr>
              <a:t> </a:t>
            </a:r>
            <a:r>
              <a:rPr lang="tr-TR" sz="2400" dirty="0" err="1" smtClean="0">
                <a:latin typeface="Andalus" panose="02020603050405020304" pitchFamily="18" charset="-78"/>
                <a:cs typeface="Andalus" panose="02020603050405020304" pitchFamily="18" charset="-78"/>
                <a:hlinkClick r:id="rId3"/>
              </a:rPr>
              <a:t>Goal</a:t>
            </a:r>
            <a:r>
              <a:rPr lang="tr-TR" sz="2400" dirty="0" smtClean="0">
                <a:latin typeface="Andalus" panose="02020603050405020304" pitchFamily="18" charset="-78"/>
                <a:cs typeface="Andalus" panose="02020603050405020304" pitchFamily="18" charset="-78"/>
                <a:hlinkClick r:id="rId3"/>
              </a:rPr>
              <a:t> of </a:t>
            </a:r>
            <a:r>
              <a:rPr lang="tr-TR" sz="2400" dirty="0" err="1" smtClean="0">
                <a:latin typeface="Andalus" panose="02020603050405020304" pitchFamily="18" charset="-78"/>
                <a:cs typeface="Andalus" panose="02020603050405020304" pitchFamily="18" charset="-78"/>
                <a:hlinkClick r:id="rId3"/>
              </a:rPr>
              <a:t>the</a:t>
            </a:r>
            <a:r>
              <a:rPr lang="tr-TR" sz="2400" dirty="0" smtClean="0">
                <a:latin typeface="Andalus" panose="02020603050405020304" pitchFamily="18" charset="-78"/>
                <a:cs typeface="Andalus" panose="02020603050405020304" pitchFamily="18" charset="-78"/>
                <a:hlinkClick r:id="rId3"/>
              </a:rPr>
              <a:t> Life</a:t>
            </a:r>
            <a:r>
              <a:rPr lang="tr-TR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is </a:t>
            </a:r>
            <a:r>
              <a:rPr lang="tr-TR" sz="2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to</a:t>
            </a:r>
            <a:r>
              <a:rPr lang="tr-TR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Be(</a:t>
            </a:r>
            <a:r>
              <a:rPr lang="tr-TR" sz="2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come</a:t>
            </a:r>
            <a:r>
              <a:rPr lang="tr-TR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 </a:t>
            </a:r>
            <a:r>
              <a:rPr lang="tr-TR" sz="2400" dirty="0" err="1" smtClean="0">
                <a:latin typeface="Andalus" panose="02020603050405020304" pitchFamily="18" charset="-78"/>
                <a:cs typeface="Andalus" panose="02020603050405020304" pitchFamily="18" charset="-78"/>
                <a:hlinkClick r:id="rId4"/>
              </a:rPr>
              <a:t>Divine</a:t>
            </a:r>
            <a:r>
              <a:rPr lang="tr-TR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</a:p>
          <a:p>
            <a:pPr marL="651510" indent="-514350" algn="ctr">
              <a:lnSpc>
                <a:spcPct val="150000"/>
              </a:lnSpc>
              <a:buFont typeface="+mj-lt"/>
              <a:buAutoNum type="arabicPeriod"/>
            </a:pPr>
            <a:r>
              <a:rPr lang="tr-TR" sz="2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That</a:t>
            </a:r>
            <a:r>
              <a:rPr lang="tr-TR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2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Divinity</a:t>
            </a:r>
            <a:r>
              <a:rPr lang="tr-TR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(</a:t>
            </a:r>
            <a:r>
              <a:rPr lang="tr-TR" sz="2400" dirty="0" err="1" smtClean="0">
                <a:latin typeface="Andalus" panose="02020603050405020304" pitchFamily="18" charset="-78"/>
                <a:cs typeface="Andalus" panose="02020603050405020304" pitchFamily="18" charset="-78"/>
                <a:hlinkClick r:id="rId5"/>
              </a:rPr>
              <a:t>God</a:t>
            </a:r>
            <a:r>
              <a:rPr lang="tr-TR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 is </a:t>
            </a:r>
            <a:r>
              <a:rPr lang="tr-TR" sz="2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Everything</a:t>
            </a:r>
            <a:r>
              <a:rPr lang="tr-TR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</a:p>
          <a:p>
            <a:pPr marL="651510" indent="-514350">
              <a:lnSpc>
                <a:spcPct val="150000"/>
              </a:lnSpc>
              <a:buFont typeface="+mj-lt"/>
              <a:buAutoNum type="arabicPeriod"/>
            </a:pPr>
            <a:endParaRPr lang="tr-TR" sz="2800" dirty="0" smtClean="0"/>
          </a:p>
          <a:p>
            <a:pPr marL="651510" indent="-514350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tr-TR" b="1" dirty="0" smtClean="0"/>
          </a:p>
          <a:p>
            <a:endParaRPr lang="tr-TR" dirty="0"/>
          </a:p>
        </p:txBody>
      </p:sp>
      <p:pic>
        <p:nvPicPr>
          <p:cNvPr id="6" name="5 Resim" descr="277158_211232442252642_1350617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1772816"/>
            <a:ext cx="1905000" cy="2019300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0" y="4437839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  <a:hlinkClick r:id="rId4"/>
              </a:rPr>
              <a:t>Eternal Divine Path </a:t>
            </a: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which is a seven step, non dogmatic, practical 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path</a:t>
            </a:r>
            <a:r>
              <a:rPr lang="tr-TR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tr-TR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5174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Oval Belirtme Çizgisi"/>
          <p:cNvSpPr/>
          <p:nvPr/>
        </p:nvSpPr>
        <p:spPr>
          <a:xfrm>
            <a:off x="323528" y="1556792"/>
            <a:ext cx="8136904" cy="2016224"/>
          </a:xfrm>
          <a:prstGeom prst="wedgeEllipseCallou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295400"/>
            <a:ext cx="8229600" cy="2637656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pPr algn="ctr">
              <a:lnSpc>
                <a:spcPct val="110000"/>
              </a:lnSpc>
              <a:buNone/>
            </a:pPr>
            <a:r>
              <a:rPr lang="tr-TR" sz="3300" dirty="0" smtClean="0"/>
              <a:t>    </a:t>
            </a:r>
            <a:r>
              <a:rPr lang="tr-TR" sz="2600" dirty="0">
                <a:latin typeface="Andalus" panose="02020603050405020304" pitchFamily="18" charset="-78"/>
                <a:cs typeface="Andalus" panose="02020603050405020304" pitchFamily="18" charset="-78"/>
              </a:rPr>
              <a:t>C</a:t>
            </a:r>
            <a:r>
              <a:rPr lang="en-US" sz="26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reate</a:t>
            </a:r>
            <a:r>
              <a:rPr lang="en-US" sz="2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2600" dirty="0">
                <a:latin typeface="Andalus" panose="02020603050405020304" pitchFamily="18" charset="-78"/>
                <a:cs typeface="Andalus" panose="02020603050405020304" pitchFamily="18" charset="-78"/>
              </a:rPr>
              <a:t>P</a:t>
            </a:r>
            <a:r>
              <a:rPr lang="en-US" sz="26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erfect</a:t>
            </a:r>
            <a:r>
              <a:rPr lang="en-US" sz="2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2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</a:t>
            </a:r>
            <a:r>
              <a:rPr lang="en-US" sz="26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oncentration</a:t>
            </a:r>
            <a:r>
              <a:rPr lang="en-US" sz="2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600" dirty="0">
                <a:latin typeface="Andalus" panose="02020603050405020304" pitchFamily="18" charset="-78"/>
                <a:cs typeface="Andalus" panose="02020603050405020304" pitchFamily="18" charset="-78"/>
              </a:rPr>
              <a:t>to follow </a:t>
            </a:r>
            <a:endParaRPr lang="tr-TR" sz="26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>
              <a:lnSpc>
                <a:spcPct val="110000"/>
              </a:lnSpc>
              <a:buNone/>
            </a:pPr>
            <a:r>
              <a:rPr lang="tr-TR" sz="26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The</a:t>
            </a:r>
            <a:r>
              <a:rPr lang="tr-TR" sz="2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Eternal </a:t>
            </a:r>
            <a:r>
              <a:rPr lang="en-US" sz="2600" dirty="0">
                <a:latin typeface="Andalus" panose="02020603050405020304" pitchFamily="18" charset="-78"/>
                <a:cs typeface="Andalus" panose="02020603050405020304" pitchFamily="18" charset="-78"/>
              </a:rPr>
              <a:t>Divine Path</a:t>
            </a:r>
            <a:endParaRPr lang="tr-TR" sz="26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None/>
            </a:pPr>
            <a:r>
              <a:rPr lang="tr-TR" sz="2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tr-TR" sz="2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5" name="4 Resim" descr="Coronation_Br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3933056"/>
            <a:ext cx="2016224" cy="2775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1115616" y="1484784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Eternal</a:t>
            </a:r>
            <a:r>
              <a:rPr lang="tr-TR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28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Divine</a:t>
            </a:r>
            <a:r>
              <a:rPr lang="tr-TR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28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Path</a:t>
            </a:r>
            <a:endParaRPr lang="tr-TR" sz="28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611560" y="2348880"/>
            <a:ext cx="8003232" cy="374441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sz="24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Awakening</a:t>
            </a:r>
            <a:r>
              <a:rPr lang="tr-TR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of </a:t>
            </a:r>
            <a:r>
              <a:rPr lang="tr-TR" sz="24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</a:t>
            </a:r>
            <a:r>
              <a:rPr lang="tr-TR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Spiritual</a:t>
            </a:r>
            <a:r>
              <a:rPr lang="tr-TR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Forces</a:t>
            </a:r>
            <a:endParaRPr lang="tr-TR" sz="24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14350" indent="-514350">
              <a:buFont typeface="+mj-lt"/>
              <a:buAutoNum type="arabicPeriod"/>
            </a:pPr>
            <a:r>
              <a:rPr lang="tr-TR" sz="24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Communities</a:t>
            </a:r>
            <a:r>
              <a:rPr lang="tr-TR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of </a:t>
            </a:r>
            <a:r>
              <a:rPr lang="tr-TR" sz="24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Light</a:t>
            </a:r>
            <a:endParaRPr lang="tr-TR" sz="24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14350" indent="-514350">
              <a:buFont typeface="+mj-lt"/>
              <a:buAutoNum type="arabicPeriod"/>
            </a:pPr>
            <a:r>
              <a:rPr lang="tr-TR" sz="24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Sacrifice</a:t>
            </a:r>
            <a:r>
              <a:rPr lang="tr-TR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, Not </a:t>
            </a:r>
            <a:r>
              <a:rPr lang="tr-TR" sz="24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being</a:t>
            </a:r>
            <a:r>
              <a:rPr lang="tr-TR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Self-</a:t>
            </a:r>
            <a:r>
              <a:rPr lang="tr-TR" sz="24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Centered</a:t>
            </a:r>
            <a:endParaRPr lang="tr-TR" sz="24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14350" indent="-514350">
              <a:buFont typeface="+mj-lt"/>
              <a:buAutoNum type="arabicPeriod"/>
            </a:pPr>
            <a:r>
              <a:rPr lang="tr-TR" sz="24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Surrendering</a:t>
            </a:r>
            <a:r>
              <a:rPr lang="tr-TR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&amp; </a:t>
            </a:r>
            <a:r>
              <a:rPr lang="tr-TR" sz="24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Submission</a:t>
            </a:r>
            <a:endParaRPr lang="tr-TR" sz="24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14350" indent="-514350">
              <a:buFont typeface="+mj-lt"/>
              <a:buAutoNum type="arabicPeriod"/>
            </a:pPr>
            <a:r>
              <a:rPr lang="tr-TR" sz="24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Universalism</a:t>
            </a:r>
            <a:endParaRPr lang="tr-TR" sz="24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14350" indent="-514350">
              <a:buFont typeface="+mj-lt"/>
              <a:buAutoNum type="arabicPeriod"/>
            </a:pPr>
            <a:r>
              <a:rPr lang="tr-TR" sz="24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</a:t>
            </a:r>
            <a:r>
              <a:rPr lang="tr-TR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Elects</a:t>
            </a:r>
            <a:endParaRPr lang="tr-TR" sz="24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14350" indent="-514350">
              <a:buFont typeface="+mj-lt"/>
              <a:buAutoNum type="arabicPeriod"/>
            </a:pPr>
            <a:r>
              <a:rPr lang="tr-TR" sz="24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Pure</a:t>
            </a:r>
            <a:r>
              <a:rPr lang="tr-TR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Consciousness</a:t>
            </a:r>
            <a:endParaRPr lang="tr-TR" sz="24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14350" indent="-514350">
              <a:buFont typeface="+mj-lt"/>
              <a:buAutoNum type="arabicPeriod"/>
            </a:pP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3608</TotalTime>
  <Words>1174</Words>
  <Application>Microsoft Office PowerPoint</Application>
  <PresentationFormat>On-screen Show (4:3)</PresentationFormat>
  <Paragraphs>145</Paragraphs>
  <Slides>22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Andalus</vt:lpstr>
      <vt:lpstr>Arial</vt:lpstr>
      <vt:lpstr>Calibri</vt:lpstr>
      <vt:lpstr>Franklin Gothic Book</vt:lpstr>
      <vt:lpstr>Franklin Gothic Medium</vt:lpstr>
      <vt:lpstr>Verdana</vt:lpstr>
      <vt:lpstr>Wingdings 2</vt:lpstr>
      <vt:lpstr>Gezinti</vt:lpstr>
      <vt:lpstr>Feast of Tabernacles 2014 Medıtatıon Lecture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Conclusıon</vt:lpstr>
      <vt:lpstr>Conclusıon</vt:lpstr>
      <vt:lpstr>Conclusıon</vt:lpstr>
      <vt:lpstr>Conclusıon</vt:lpstr>
      <vt:lpstr>All Thanks To God!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PLAN FOR PLANET EARTH</dc:title>
  <dc:creator>user</dc:creator>
  <cp:lastModifiedBy>Isaac Emmanuel</cp:lastModifiedBy>
  <cp:revision>475</cp:revision>
  <dcterms:created xsi:type="dcterms:W3CDTF">2011-08-23T09:28:20Z</dcterms:created>
  <dcterms:modified xsi:type="dcterms:W3CDTF">2014-10-12T19:09:48Z</dcterms:modified>
</cp:coreProperties>
</file>